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Krona One" panose="020B0604020202020204" charset="0"/>
      <p:regular r:id="rId46"/>
    </p:embeddedFont>
    <p:embeddedFont>
      <p:font typeface="Noto Sans Symbols" panose="020B0604020202020204" charset="0"/>
      <p:regular r:id="rId47"/>
      <p:bold r:id="rId48"/>
    </p:embeddedFont>
    <p:embeddedFont>
      <p:font typeface="Open Sans" panose="020B0606030504020204" pitchFamily="34" charset="0"/>
      <p:regular r:id="rId49"/>
      <p:bold r:id="rId50"/>
      <p:italic r:id="rId51"/>
      <p:boldItalic r:id="rId52"/>
    </p:embeddedFont>
    <p:embeddedFont>
      <p:font typeface="Open Sans Light" panose="020B0306030504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41">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GNiFHcN76NzC9ugACo0fSoX15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7" d="100"/>
          <a:sy n="127" d="100"/>
        </p:scale>
        <p:origin x="108" y="576"/>
      </p:cViewPr>
      <p:guideLst>
        <p:guide orient="horz" pos="3141"/>
        <p:guide pos="39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72b06ef1b_0_7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d72b06ef1b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72b06ef1b_0_5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d72b06ef1b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72b06ef1b_0_7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d72b06ef1b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06ef1b_0_4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d72b06ef1b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72b06ef1b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d72b06ef1b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72b06ef1b_0_4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gd72b06ef1b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72b06ef1b_0_4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d72b06ef1b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72b06ef1b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d72b06ef1b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72b06ef1b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d72b06ef1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72b06ef1b_0_1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d72b06ef1b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72b06ef1b_0_2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d72b06ef1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72b06ef1b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d72b06ef1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72b06ef1b_0_2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d72b06ef1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72b06ef1b_0_2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d72b06ef1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d72b06ef1b_0_2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d72b06ef1b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d72b06ef1b_0_2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d72b06ef1b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d72b06ef1b_0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d72b06ef1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72b06ef1b_0_2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d72b06ef1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72b06ef1b_0_3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d72b06ef1b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72b06ef1b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d72b06ef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72b06ef1b_0_3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d72b06ef1b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72b06ef1b_0_3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d72b06ef1b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d72b06ef1b_0_3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gd72b06ef1b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72b06ef1b_0_5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d72b06ef1b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d72b06ef1b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d72b06ef1b_0_6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d72b06ef1b_0_6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d72b06ef1b_0_9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d72b06ef1b_0_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72b06ef1b_0_7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d72b06ef1b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72b06ef1b_0_7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d72b06ef1b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d72b06ef1b_0_7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d72b06ef1b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2b06ef1b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d72b06ef1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72b06ef1b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d72b06ef1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72b06ef1b_0_6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d72b06ef1b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72b06ef1b_0_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d72b06ef1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bg>
      <p:bgPr>
        <a:solidFill>
          <a:srgbClr val="262626"/>
        </a:solidFill>
        <a:effectLst/>
      </p:bgPr>
    </p:bg>
    <p:spTree>
      <p:nvGrpSpPr>
        <p:cNvPr id="1" name="Shape 12"/>
        <p:cNvGrpSpPr/>
        <p:nvPr/>
      </p:nvGrpSpPr>
      <p:grpSpPr>
        <a:xfrm>
          <a:off x="0" y="0"/>
          <a:ext cx="0" cy="0"/>
          <a:chOff x="0" y="0"/>
          <a:chExt cx="0" cy="0"/>
        </a:xfrm>
      </p:grpSpPr>
      <p:grpSp>
        <p:nvGrpSpPr>
          <p:cNvPr id="13" name="Google Shape;13;p19"/>
          <p:cNvGrpSpPr/>
          <p:nvPr/>
        </p:nvGrpSpPr>
        <p:grpSpPr>
          <a:xfrm>
            <a:off x="633304" y="-648376"/>
            <a:ext cx="733465" cy="2367520"/>
            <a:chOff x="685136" y="-246616"/>
            <a:chExt cx="733465" cy="2367520"/>
          </a:xfrm>
        </p:grpSpPr>
        <p:sp>
          <p:nvSpPr>
            <p:cNvPr id="14" name="Google Shape;14;p19"/>
            <p:cNvSpPr/>
            <p:nvPr/>
          </p:nvSpPr>
          <p:spPr>
            <a:xfrm>
              <a:off x="685136" y="-246616"/>
              <a:ext cx="733465" cy="2367520"/>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 name="Google Shape;15;p19" descr="tab-rgb.eps"/>
            <p:cNvPicPr preferRelativeResize="0"/>
            <p:nvPr/>
          </p:nvPicPr>
          <p:blipFill rotWithShape="1">
            <a:blip r:embed="rId2">
              <a:alphaModFix/>
            </a:blip>
            <a:srcRect/>
            <a:stretch/>
          </p:blipFill>
          <p:spPr>
            <a:xfrm>
              <a:off x="807308" y="1380149"/>
              <a:ext cx="489120" cy="620806"/>
            </a:xfrm>
            <a:prstGeom prst="rect">
              <a:avLst/>
            </a:prstGeom>
            <a:noFill/>
            <a:ln>
              <a:noFill/>
            </a:ln>
          </p:spPr>
        </p:pic>
      </p:grpSp>
      <p:sp>
        <p:nvSpPr>
          <p:cNvPr id="16" name="Google Shape;16;p19"/>
          <p:cNvSpPr txBox="1">
            <a:spLocks noGrp="1"/>
          </p:cNvSpPr>
          <p:nvPr>
            <p:ph type="title"/>
          </p:nvPr>
        </p:nvSpPr>
        <p:spPr>
          <a:xfrm>
            <a:off x="502903" y="2766523"/>
            <a:ext cx="7734221" cy="11144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Arial"/>
              <a:buNone/>
              <a:defRPr sz="4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body" idx="1"/>
          </p:nvPr>
        </p:nvSpPr>
        <p:spPr>
          <a:xfrm>
            <a:off x="530694" y="4709821"/>
            <a:ext cx="7734222" cy="277654"/>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100"/>
              <a:buNone/>
              <a:defRPr sz="1100" b="1">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19"/>
          <p:cNvSpPr txBox="1">
            <a:spLocks noGrp="1"/>
          </p:cNvSpPr>
          <p:nvPr>
            <p:ph type="body" idx="2"/>
          </p:nvPr>
        </p:nvSpPr>
        <p:spPr>
          <a:xfrm>
            <a:off x="530694" y="2443859"/>
            <a:ext cx="7734222" cy="25241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b="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660B13"/>
        </a:solidFill>
        <a:effectLst/>
      </p:bgPr>
    </p:bg>
    <p:spTree>
      <p:nvGrpSpPr>
        <p:cNvPr id="1" name="Shape 19"/>
        <p:cNvGrpSpPr/>
        <p:nvPr/>
      </p:nvGrpSpPr>
      <p:grpSpPr>
        <a:xfrm>
          <a:off x="0" y="0"/>
          <a:ext cx="0" cy="0"/>
          <a:chOff x="0" y="0"/>
          <a:chExt cx="0" cy="0"/>
        </a:xfrm>
      </p:grpSpPr>
      <p:sp>
        <p:nvSpPr>
          <p:cNvPr id="20" name="Google Shape;20;p20"/>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 name="Google Shape;21;p20"/>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 name="Google Shape;22;p20"/>
          <p:cNvSpPr txBox="1"/>
          <p:nvPr/>
        </p:nvSpPr>
        <p:spPr>
          <a:xfrm>
            <a:off x="1378689" y="239050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 name="Google Shape;23;p20"/>
          <p:cNvSpPr txBox="1">
            <a:spLocks noGrp="1"/>
          </p:cNvSpPr>
          <p:nvPr>
            <p:ph type="title"/>
          </p:nvPr>
        </p:nvSpPr>
        <p:spPr>
          <a:xfrm>
            <a:off x="506694" y="2274522"/>
            <a:ext cx="6802482" cy="65691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FFFFFF"/>
              </a:buClr>
              <a:buSzPts val="4000"/>
              <a:buFont typeface="Arial"/>
              <a:buNone/>
              <a:defRPr sz="4000" b="1" i="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0"/>
          <p:cNvSpPr txBox="1">
            <a:spLocks noGrp="1"/>
          </p:cNvSpPr>
          <p:nvPr>
            <p:ph type="body" idx="1"/>
          </p:nvPr>
        </p:nvSpPr>
        <p:spPr>
          <a:xfrm>
            <a:off x="526131" y="2028613"/>
            <a:ext cx="3700462" cy="252412"/>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400"/>
              <a:buNone/>
              <a:defRPr sz="1400" b="1"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20"/>
          <p:cNvSpPr/>
          <p:nvPr/>
        </p:nvSpPr>
        <p:spPr>
          <a:xfrm>
            <a:off x="-14942" y="2032000"/>
            <a:ext cx="148614" cy="836706"/>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and photo: white">
  <p:cSld name="Content and photo: white">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525303" y="464386"/>
            <a:ext cx="4560579" cy="7793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404041"/>
              </a:buClr>
              <a:buSzPts val="3000"/>
              <a:buFont typeface="Arial"/>
              <a:buNone/>
              <a:defRPr sz="3000" b="1" i="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
          <p:cNvSpPr txBox="1">
            <a:spLocks noGrp="1"/>
          </p:cNvSpPr>
          <p:nvPr>
            <p:ph type="body" idx="1"/>
          </p:nvPr>
        </p:nvSpPr>
        <p:spPr>
          <a:xfrm>
            <a:off x="525303" y="1629405"/>
            <a:ext cx="4560579" cy="279236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marL="914400" lvl="1"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marL="1371600" lvl="2"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marL="1828800" lvl="3"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marL="2286000" lvl="4" indent="-3429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21"/>
          <p:cNvSpPr>
            <a:spLocks noGrp="1"/>
          </p:cNvSpPr>
          <p:nvPr>
            <p:ph type="pic" idx="2"/>
          </p:nvPr>
        </p:nvSpPr>
        <p:spPr>
          <a:xfrm>
            <a:off x="5573058" y="0"/>
            <a:ext cx="3570941" cy="51435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21"/>
          <p:cNvSpPr/>
          <p:nvPr/>
        </p:nvSpPr>
        <p:spPr>
          <a:xfrm>
            <a:off x="0" y="486799"/>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 name="Google Shape;31;p21"/>
          <p:cNvGrpSpPr/>
          <p:nvPr/>
        </p:nvGrpSpPr>
        <p:grpSpPr>
          <a:xfrm>
            <a:off x="635303" y="4661517"/>
            <a:ext cx="387197" cy="528963"/>
            <a:chOff x="635303" y="4661517"/>
            <a:chExt cx="387197" cy="528963"/>
          </a:xfrm>
        </p:grpSpPr>
        <p:sp>
          <p:nvSpPr>
            <p:cNvPr id="32" name="Google Shape;32;p21"/>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 name="Google Shape;33;p21"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only: white">
  <p:cSld name="Content only: white">
    <p:spTree>
      <p:nvGrpSpPr>
        <p:cNvPr id="1" name="Shape 34"/>
        <p:cNvGrpSpPr/>
        <p:nvPr/>
      </p:nvGrpSpPr>
      <p:grpSpPr>
        <a:xfrm>
          <a:off x="0" y="0"/>
          <a:ext cx="0" cy="0"/>
          <a:chOff x="0" y="0"/>
          <a:chExt cx="0" cy="0"/>
        </a:xfrm>
      </p:grpSpPr>
      <p:sp>
        <p:nvSpPr>
          <p:cNvPr id="35" name="Google Shape;35;p22"/>
          <p:cNvSpPr txBox="1">
            <a:spLocks noGrp="1"/>
          </p:cNvSpPr>
          <p:nvPr>
            <p:ph type="ctrTitle"/>
          </p:nvPr>
        </p:nvSpPr>
        <p:spPr>
          <a:xfrm>
            <a:off x="529827" y="759070"/>
            <a:ext cx="8004391" cy="6990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404041"/>
              </a:buClr>
              <a:buSzPts val="3000"/>
              <a:buFont typeface="Arial"/>
              <a:buNone/>
              <a:defRPr sz="3000" b="1" i="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2"/>
          <p:cNvSpPr/>
          <p:nvPr/>
        </p:nvSpPr>
        <p:spPr>
          <a:xfrm>
            <a:off x="0" y="957832"/>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22"/>
          <p:cNvSpPr txBox="1">
            <a:spLocks noGrp="1"/>
          </p:cNvSpPr>
          <p:nvPr>
            <p:ph type="body" idx="1"/>
          </p:nvPr>
        </p:nvSpPr>
        <p:spPr>
          <a:xfrm>
            <a:off x="4833956" y="284947"/>
            <a:ext cx="3700462" cy="252412"/>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22"/>
          <p:cNvSpPr txBox="1"/>
          <p:nvPr/>
        </p:nvSpPr>
        <p:spPr>
          <a:xfrm>
            <a:off x="3556000" y="3541059"/>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22"/>
          <p:cNvSpPr txBox="1">
            <a:spLocks noGrp="1"/>
          </p:cNvSpPr>
          <p:nvPr>
            <p:ph type="body" idx="2"/>
          </p:nvPr>
        </p:nvSpPr>
        <p:spPr>
          <a:xfrm>
            <a:off x="518824" y="1629404"/>
            <a:ext cx="8015594" cy="2810633"/>
          </a:xfrm>
          <a:prstGeom prst="rect">
            <a:avLst/>
          </a:prstGeom>
          <a:noFill/>
          <a:ln>
            <a:noFill/>
          </a:ln>
        </p:spPr>
        <p:txBody>
          <a:bodyPr spcFirstLastPara="1" wrap="square" lIns="91425" tIns="45700" rIns="91425" bIns="45700" anchor="t" anchorCtr="0">
            <a:normAutofit/>
          </a:bodyPr>
          <a:lstStyle>
            <a:lvl1pPr marL="457200" marR="0" lvl="0" indent="-342900" algn="l">
              <a:lnSpc>
                <a:spcPct val="100000"/>
              </a:lnSpc>
              <a:spcBef>
                <a:spcPts val="0"/>
              </a:spcBef>
              <a:spcAft>
                <a:spcPts val="0"/>
              </a:spcAft>
              <a:buClr>
                <a:srgbClr val="7F7F7F"/>
              </a:buClr>
              <a:buSzPts val="1800"/>
              <a:buFont typeface="Arial"/>
              <a:buAutoNum type="arabicPeriod"/>
              <a:defRPr sz="1800">
                <a:solidFill>
                  <a:srgbClr val="404041"/>
                </a:solidFill>
                <a:latin typeface="Arial"/>
                <a:ea typeface="Arial"/>
                <a:cs typeface="Arial"/>
                <a:sym typeface="Arial"/>
              </a:defRPr>
            </a:lvl1pPr>
            <a:lvl2pPr marL="914400" lvl="1"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2pPr>
            <a:lvl3pPr marL="1371600" lvl="2"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3pPr>
            <a:lvl4pPr marL="1828800" lvl="3"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4pPr>
            <a:lvl5pPr marL="2286000" lvl="4" indent="-330200" algn="l">
              <a:lnSpc>
                <a:spcPct val="100000"/>
              </a:lnSpc>
              <a:spcBef>
                <a:spcPts val="1800"/>
              </a:spcBef>
              <a:spcAft>
                <a:spcPts val="0"/>
              </a:spcAft>
              <a:buClr>
                <a:srgbClr val="404041"/>
              </a:buClr>
              <a:buSzPts val="1600"/>
              <a:buChar char="»"/>
              <a:defRPr sz="1600">
                <a:solidFill>
                  <a:srgbClr val="40404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0" name="Google Shape;40;p22"/>
          <p:cNvGrpSpPr/>
          <p:nvPr/>
        </p:nvGrpSpPr>
        <p:grpSpPr>
          <a:xfrm>
            <a:off x="-30788" y="4661517"/>
            <a:ext cx="9228667" cy="528963"/>
            <a:chOff x="-30788" y="4661517"/>
            <a:chExt cx="9228667" cy="528963"/>
          </a:xfrm>
        </p:grpSpPr>
        <p:sp>
          <p:nvSpPr>
            <p:cNvPr id="41" name="Google Shape;41;p22"/>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 name="Google Shape;42;p22"/>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3" name="Google Shape;43;p22"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44" name="Google Shape;44;p22"/>
            <p:cNvSpPr txBox="1"/>
            <p:nvPr/>
          </p:nvSpPr>
          <p:spPr>
            <a:xfrm>
              <a:off x="1030972" y="4800655"/>
              <a:ext cx="3613600"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IUPUI</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slide with IUPUI lockup">
  <p:cSld name="Closing slide with IUPUI lockup">
    <p:bg>
      <p:bgPr>
        <a:solidFill>
          <a:srgbClr val="690304"/>
        </a:solidFill>
        <a:effectLst/>
      </p:bgPr>
    </p:bg>
    <p:spTree>
      <p:nvGrpSpPr>
        <p:cNvPr id="1" name="Shape 45"/>
        <p:cNvGrpSpPr/>
        <p:nvPr/>
      </p:nvGrpSpPr>
      <p:grpSpPr>
        <a:xfrm>
          <a:off x="0" y="0"/>
          <a:ext cx="0" cy="0"/>
          <a:chOff x="0" y="0"/>
          <a:chExt cx="0" cy="0"/>
        </a:xfrm>
      </p:grpSpPr>
      <p:sp>
        <p:nvSpPr>
          <p:cNvPr id="46" name="Google Shape;46;p23"/>
          <p:cNvSpPr txBox="1">
            <a:spLocks noGrp="1"/>
          </p:cNvSpPr>
          <p:nvPr>
            <p:ph type="body" idx="1"/>
          </p:nvPr>
        </p:nvSpPr>
        <p:spPr>
          <a:xfrm>
            <a:off x="536602" y="680397"/>
            <a:ext cx="7859185" cy="272166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marL="1371600" lvl="2"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marL="1828800" lvl="3" indent="-228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marL="2286000" lvl="4" indent="-330200" algn="l">
              <a:lnSpc>
                <a:spcPct val="100000"/>
              </a:lnSpc>
              <a:spcBef>
                <a:spcPts val="1800"/>
              </a:spcBef>
              <a:spcAft>
                <a:spcPts val="0"/>
              </a:spcAft>
              <a:buClr>
                <a:schemeClr val="lt1"/>
              </a:buClr>
              <a:buSzPts val="1600"/>
              <a:buChar char="»"/>
              <a:defRPr sz="1600">
                <a:solidFill>
                  <a:schemeClr val="lt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23"/>
          <p:cNvSpPr/>
          <p:nvPr/>
        </p:nvSpPr>
        <p:spPr>
          <a:xfrm>
            <a:off x="-15847" y="680397"/>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 name="Google Shape;48;p23"/>
          <p:cNvPicPr preferRelativeResize="0"/>
          <p:nvPr/>
        </p:nvPicPr>
        <p:blipFill rotWithShape="1">
          <a:blip r:embed="rId2">
            <a:alphaModFix/>
          </a:blip>
          <a:srcRect/>
          <a:stretch/>
        </p:blipFill>
        <p:spPr>
          <a:xfrm>
            <a:off x="635303" y="4070964"/>
            <a:ext cx="1973940" cy="716626"/>
          </a:xfrm>
          <a:prstGeom prst="rect">
            <a:avLst/>
          </a:prstGeom>
          <a:noFill/>
          <a:ln>
            <a:noFill/>
          </a:ln>
        </p:spPr>
      </p:pic>
      <p:sp>
        <p:nvSpPr>
          <p:cNvPr id="49" name="Google Shape;49;p23"/>
          <p:cNvSpPr/>
          <p:nvPr/>
        </p:nvSpPr>
        <p:spPr>
          <a:xfrm>
            <a:off x="635303" y="4728117"/>
            <a:ext cx="605133" cy="41538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nly: black">
  <p:cSld name="Content only: black">
    <p:bg>
      <p:bgPr>
        <a:solidFill>
          <a:srgbClr val="262626"/>
        </a:solidFill>
        <a:effectLst/>
      </p:bgPr>
    </p:bg>
    <p:spTree>
      <p:nvGrpSpPr>
        <p:cNvPr id="1" name="Shape 50"/>
        <p:cNvGrpSpPr/>
        <p:nvPr/>
      </p:nvGrpSpPr>
      <p:grpSpPr>
        <a:xfrm>
          <a:off x="0" y="0"/>
          <a:ext cx="0" cy="0"/>
          <a:chOff x="0" y="0"/>
          <a:chExt cx="0" cy="0"/>
        </a:xfrm>
      </p:grpSpPr>
      <p:sp>
        <p:nvSpPr>
          <p:cNvPr id="51" name="Google Shape;51;p24"/>
          <p:cNvSpPr txBox="1">
            <a:spLocks noGrp="1"/>
          </p:cNvSpPr>
          <p:nvPr>
            <p:ph type="ctrTitle"/>
          </p:nvPr>
        </p:nvSpPr>
        <p:spPr>
          <a:xfrm>
            <a:off x="523348" y="759070"/>
            <a:ext cx="8004409" cy="6990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000"/>
              <a:buFont typeface="Arial"/>
              <a:buNone/>
              <a:defRPr sz="30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24"/>
          <p:cNvSpPr txBox="1">
            <a:spLocks noGrp="1"/>
          </p:cNvSpPr>
          <p:nvPr>
            <p:ph type="subTitle" idx="1"/>
          </p:nvPr>
        </p:nvSpPr>
        <p:spPr>
          <a:xfrm>
            <a:off x="523348" y="1630404"/>
            <a:ext cx="8011069" cy="2818769"/>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1800"/>
              <a:buFont typeface="Arial"/>
              <a:buAutoNum type="arabicPeriod"/>
              <a:defRPr sz="1800">
                <a:solidFill>
                  <a:schemeClr val="lt1"/>
                </a:solidFill>
                <a:latin typeface="Arial"/>
                <a:ea typeface="Arial"/>
                <a:cs typeface="Arial"/>
                <a:sym typeface="Arial"/>
              </a:defRPr>
            </a:lvl1pPr>
            <a:lvl2pPr lvl="1" algn="ctr">
              <a:lnSpc>
                <a:spcPct val="100000"/>
              </a:lnSpc>
              <a:spcBef>
                <a:spcPts val="1800"/>
              </a:spcBef>
              <a:spcAft>
                <a:spcPts val="0"/>
              </a:spcAft>
              <a:buClr>
                <a:srgbClr val="888888"/>
              </a:buClr>
              <a:buSzPts val="1800"/>
              <a:buNone/>
              <a:defRPr>
                <a:solidFill>
                  <a:srgbClr val="888888"/>
                </a:solidFill>
              </a:defRPr>
            </a:lvl2pPr>
            <a:lvl3pPr lvl="2" algn="ctr">
              <a:lnSpc>
                <a:spcPct val="100000"/>
              </a:lnSpc>
              <a:spcBef>
                <a:spcPts val="1800"/>
              </a:spcBef>
              <a:spcAft>
                <a:spcPts val="0"/>
              </a:spcAft>
              <a:buClr>
                <a:srgbClr val="888888"/>
              </a:buClr>
              <a:buSzPts val="1800"/>
              <a:buNone/>
              <a:defRPr>
                <a:solidFill>
                  <a:srgbClr val="888888"/>
                </a:solidFill>
              </a:defRPr>
            </a:lvl3pPr>
            <a:lvl4pPr lvl="3" algn="ctr">
              <a:lnSpc>
                <a:spcPct val="100000"/>
              </a:lnSpc>
              <a:spcBef>
                <a:spcPts val="1800"/>
              </a:spcBef>
              <a:spcAft>
                <a:spcPts val="0"/>
              </a:spcAft>
              <a:buClr>
                <a:srgbClr val="888888"/>
              </a:buClr>
              <a:buSzPts val="1800"/>
              <a:buNone/>
              <a:defRPr>
                <a:solidFill>
                  <a:srgbClr val="888888"/>
                </a:solidFill>
              </a:defRPr>
            </a:lvl4pPr>
            <a:lvl5pPr lvl="4" algn="ctr">
              <a:lnSpc>
                <a:spcPct val="100000"/>
              </a:lnSpc>
              <a:spcBef>
                <a:spcPts val="1800"/>
              </a:spcBef>
              <a:spcAft>
                <a:spcPts val="0"/>
              </a:spcAft>
              <a:buClr>
                <a:srgbClr val="888888"/>
              </a:buClr>
              <a:buSzPts val="1800"/>
              <a:buNone/>
              <a:defRPr>
                <a:solidFill>
                  <a:srgbClr val="888888"/>
                </a:solidFill>
              </a:defRPr>
            </a:lvl5pPr>
            <a:lvl6pPr lvl="5" algn="ctr">
              <a:spcBef>
                <a:spcPts val="18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3" name="Google Shape;53;p24"/>
          <p:cNvSpPr txBox="1">
            <a:spLocks noGrp="1"/>
          </p:cNvSpPr>
          <p:nvPr>
            <p:ph type="body" idx="2"/>
          </p:nvPr>
        </p:nvSpPr>
        <p:spPr>
          <a:xfrm>
            <a:off x="4833956" y="284947"/>
            <a:ext cx="3700462" cy="252412"/>
          </a:xfrm>
          <a:prstGeom prst="rect">
            <a:avLst/>
          </a:prstGeom>
          <a:noFill/>
          <a:ln>
            <a:noFill/>
          </a:ln>
        </p:spPr>
        <p:txBody>
          <a:bodyPr spcFirstLastPara="1" wrap="square" lIns="91425" tIns="45700" rIns="91425" bIns="45700" anchor="t" anchorCtr="0">
            <a:noAutofit/>
          </a:bodyPr>
          <a:lstStyle>
            <a:lvl1pPr marL="457200" lvl="0" indent="-228600" algn="r">
              <a:lnSpc>
                <a:spcPct val="100000"/>
              </a:lnSpc>
              <a:spcBef>
                <a:spcPts val="0"/>
              </a:spcBef>
              <a:spcAft>
                <a:spcPts val="0"/>
              </a:spcAft>
              <a:buSzPts val="1100"/>
              <a:buNone/>
              <a:defRPr sz="1100" b="0" i="0">
                <a:solidFill>
                  <a:srgbClr val="A6A6A6"/>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24"/>
          <p:cNvSpPr/>
          <p:nvPr/>
        </p:nvSpPr>
        <p:spPr>
          <a:xfrm>
            <a:off x="0" y="957832"/>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5" name="Google Shape;55;p24"/>
          <p:cNvGrpSpPr/>
          <p:nvPr/>
        </p:nvGrpSpPr>
        <p:grpSpPr>
          <a:xfrm>
            <a:off x="-30788" y="4661517"/>
            <a:ext cx="9228667" cy="528963"/>
            <a:chOff x="-30788" y="4661517"/>
            <a:chExt cx="9228667" cy="528963"/>
          </a:xfrm>
        </p:grpSpPr>
        <p:sp>
          <p:nvSpPr>
            <p:cNvPr id="56" name="Google Shape;56;p24"/>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57;p24"/>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8" name="Google Shape;58;p24"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59" name="Google Shape;59;p24"/>
            <p:cNvSpPr txBox="1"/>
            <p:nvPr/>
          </p:nvSpPr>
          <p:spPr>
            <a:xfrm>
              <a:off x="1030972" y="4800654"/>
              <a:ext cx="3613600"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IUPUI</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and photo: black">
  <p:cSld name="Content and photo: black">
    <p:bg>
      <p:bgPr>
        <a:solidFill>
          <a:srgbClr val="252626"/>
        </a:solidFill>
        <a:effectLst/>
      </p:bgPr>
    </p:bg>
    <p:spTree>
      <p:nvGrpSpPr>
        <p:cNvPr id="1" name="Shape 60"/>
        <p:cNvGrpSpPr/>
        <p:nvPr/>
      </p:nvGrpSpPr>
      <p:grpSpPr>
        <a:xfrm>
          <a:off x="0" y="0"/>
          <a:ext cx="0" cy="0"/>
          <a:chOff x="0" y="0"/>
          <a:chExt cx="0" cy="0"/>
        </a:xfrm>
      </p:grpSpPr>
      <p:sp>
        <p:nvSpPr>
          <p:cNvPr id="61" name="Google Shape;61;p25"/>
          <p:cNvSpPr txBox="1">
            <a:spLocks noGrp="1"/>
          </p:cNvSpPr>
          <p:nvPr>
            <p:ph type="title"/>
          </p:nvPr>
        </p:nvSpPr>
        <p:spPr>
          <a:xfrm>
            <a:off x="530124" y="464386"/>
            <a:ext cx="4560579" cy="7793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3000"/>
              <a:buFont typeface="Arial"/>
              <a:buNone/>
              <a:defRPr sz="3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5"/>
          <p:cNvSpPr txBox="1">
            <a:spLocks noGrp="1"/>
          </p:cNvSpPr>
          <p:nvPr>
            <p:ph type="body" idx="1"/>
          </p:nvPr>
        </p:nvSpPr>
        <p:spPr>
          <a:xfrm>
            <a:off x="530124" y="1629404"/>
            <a:ext cx="4560579" cy="280149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Font typeface="Arial"/>
              <a:buChar char="•"/>
              <a:defRPr sz="180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marL="1371600" lvl="2"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4pPr>
            <a:lvl5pPr marL="2286000" lvl="4" indent="-3429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5pPr>
            <a:lvl6pPr marL="2743200" lvl="5" indent="-342900" algn="l">
              <a:spcBef>
                <a:spcPts val="18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25"/>
          <p:cNvSpPr>
            <a:spLocks noGrp="1"/>
          </p:cNvSpPr>
          <p:nvPr>
            <p:ph type="pic" idx="2"/>
          </p:nvPr>
        </p:nvSpPr>
        <p:spPr>
          <a:xfrm>
            <a:off x="5564909" y="0"/>
            <a:ext cx="3570941" cy="51435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R="0" lvl="1"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R="0" lvl="3"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Google Shape;64;p25"/>
          <p:cNvSpPr/>
          <p:nvPr/>
        </p:nvSpPr>
        <p:spPr>
          <a:xfrm>
            <a:off x="-15847" y="486799"/>
            <a:ext cx="82664" cy="387197"/>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 name="Google Shape;65;p25"/>
          <p:cNvGrpSpPr/>
          <p:nvPr/>
        </p:nvGrpSpPr>
        <p:grpSpPr>
          <a:xfrm>
            <a:off x="635303" y="4661517"/>
            <a:ext cx="387197" cy="528963"/>
            <a:chOff x="635303" y="4661517"/>
            <a:chExt cx="387197" cy="528963"/>
          </a:xfrm>
        </p:grpSpPr>
        <p:sp>
          <p:nvSpPr>
            <p:cNvPr id="66" name="Google Shape;66;p25"/>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7" name="Google Shape;67;p25"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footer: white">
  <p:cSld name="Blank with footer: white">
    <p:spTree>
      <p:nvGrpSpPr>
        <p:cNvPr id="1" name="Shape 68"/>
        <p:cNvGrpSpPr/>
        <p:nvPr/>
      </p:nvGrpSpPr>
      <p:grpSpPr>
        <a:xfrm>
          <a:off x="0" y="0"/>
          <a:ext cx="0" cy="0"/>
          <a:chOff x="0" y="0"/>
          <a:chExt cx="0" cy="0"/>
        </a:xfrm>
      </p:grpSpPr>
      <p:grpSp>
        <p:nvGrpSpPr>
          <p:cNvPr id="69" name="Google Shape;69;p26"/>
          <p:cNvGrpSpPr/>
          <p:nvPr/>
        </p:nvGrpSpPr>
        <p:grpSpPr>
          <a:xfrm>
            <a:off x="-30788" y="4661517"/>
            <a:ext cx="9228667" cy="528963"/>
            <a:chOff x="-30788" y="4661517"/>
            <a:chExt cx="9228667" cy="528963"/>
          </a:xfrm>
        </p:grpSpPr>
        <p:sp>
          <p:nvSpPr>
            <p:cNvPr id="70" name="Google Shape;70;p26"/>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 name="Google Shape;71;p26"/>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2" name="Google Shape;72;p26"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73" name="Google Shape;73;p26"/>
            <p:cNvSpPr txBox="1"/>
            <p:nvPr/>
          </p:nvSpPr>
          <p:spPr>
            <a:xfrm>
              <a:off x="1030972" y="4800654"/>
              <a:ext cx="3613600"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IUPUI</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footer: black">
  <p:cSld name="Blank with footer: black">
    <p:bg>
      <p:bgPr>
        <a:solidFill>
          <a:srgbClr val="252626"/>
        </a:solidFill>
        <a:effectLst/>
      </p:bgPr>
    </p:bg>
    <p:spTree>
      <p:nvGrpSpPr>
        <p:cNvPr id="1" name="Shape 74"/>
        <p:cNvGrpSpPr/>
        <p:nvPr/>
      </p:nvGrpSpPr>
      <p:grpSpPr>
        <a:xfrm>
          <a:off x="0" y="0"/>
          <a:ext cx="0" cy="0"/>
          <a:chOff x="0" y="0"/>
          <a:chExt cx="0" cy="0"/>
        </a:xfrm>
      </p:grpSpPr>
      <p:grpSp>
        <p:nvGrpSpPr>
          <p:cNvPr id="75" name="Google Shape;75;p27"/>
          <p:cNvGrpSpPr/>
          <p:nvPr/>
        </p:nvGrpSpPr>
        <p:grpSpPr>
          <a:xfrm>
            <a:off x="-30788" y="4661517"/>
            <a:ext cx="9228667" cy="528963"/>
            <a:chOff x="-30788" y="4661517"/>
            <a:chExt cx="9228667" cy="528963"/>
          </a:xfrm>
        </p:grpSpPr>
        <p:sp>
          <p:nvSpPr>
            <p:cNvPr id="76" name="Google Shape;76;p27"/>
            <p:cNvSpPr/>
            <p:nvPr/>
          </p:nvSpPr>
          <p:spPr>
            <a:xfrm>
              <a:off x="-30788" y="4734807"/>
              <a:ext cx="9228667" cy="455673"/>
            </a:xfrm>
            <a:prstGeom prst="rect">
              <a:avLst/>
            </a:prstGeom>
            <a:solidFill>
              <a:srgbClr val="69030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27"/>
            <p:cNvSpPr/>
            <p:nvPr/>
          </p:nvSpPr>
          <p:spPr>
            <a:xfrm>
              <a:off x="635303" y="4661517"/>
              <a:ext cx="387197" cy="528963"/>
            </a:xfrm>
            <a:prstGeom prst="rect">
              <a:avLst/>
            </a:prstGeom>
            <a:solidFill>
              <a:srgbClr val="99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8" name="Google Shape;78;p27" descr="tab-rgb.eps"/>
            <p:cNvPicPr preferRelativeResize="0"/>
            <p:nvPr/>
          </p:nvPicPr>
          <p:blipFill rotWithShape="1">
            <a:blip r:embed="rId2">
              <a:alphaModFix/>
            </a:blip>
            <a:srcRect/>
            <a:stretch/>
          </p:blipFill>
          <p:spPr>
            <a:xfrm>
              <a:off x="699798" y="4726863"/>
              <a:ext cx="258207" cy="327725"/>
            </a:xfrm>
            <a:prstGeom prst="rect">
              <a:avLst/>
            </a:prstGeom>
            <a:noFill/>
            <a:ln>
              <a:noFill/>
            </a:ln>
          </p:spPr>
        </p:pic>
        <p:sp>
          <p:nvSpPr>
            <p:cNvPr id="79" name="Google Shape;79;p27"/>
            <p:cNvSpPr txBox="1"/>
            <p:nvPr/>
          </p:nvSpPr>
          <p:spPr>
            <a:xfrm>
              <a:off x="1030972" y="4800654"/>
              <a:ext cx="3613600"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IUPUI</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161892" y="634604"/>
            <a:ext cx="6802482"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1161892" y="1589938"/>
            <a:ext cx="6802482" cy="3215287"/>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0"/>
              </a:spcBef>
              <a:spcAft>
                <a:spcPts val="0"/>
              </a:spcAft>
              <a:buClr>
                <a:srgbClr val="7F7F7F"/>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55600" algn="l" rtl="0">
              <a:spcBef>
                <a:spcPts val="1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aseda.pure.elsevier.com/en/publications/a-simulation-based-approach-for-obtaining-optimal-order-quantitie"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d72b06ef1b_0_704"/>
          <p:cNvSpPr/>
          <p:nvPr/>
        </p:nvSpPr>
        <p:spPr>
          <a:xfrm>
            <a:off x="0" y="4061575"/>
            <a:ext cx="5473500" cy="55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gd72b06ef1b_0_704"/>
          <p:cNvSpPr txBox="1">
            <a:spLocks noGrp="1"/>
          </p:cNvSpPr>
          <p:nvPr>
            <p:ph type="title"/>
          </p:nvPr>
        </p:nvSpPr>
        <p:spPr>
          <a:xfrm>
            <a:off x="622300" y="2147375"/>
            <a:ext cx="7982700" cy="20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FFFF"/>
              </a:buClr>
              <a:buSzPts val="4000"/>
              <a:buFont typeface="Arial"/>
              <a:buNone/>
            </a:pPr>
            <a:r>
              <a:rPr lang="en-US" sz="2800" dirty="0">
                <a:latin typeface="Krona One"/>
                <a:ea typeface="Krona One"/>
                <a:cs typeface="Krona One"/>
                <a:sym typeface="Krona One"/>
              </a:rPr>
              <a:t>PREDICTING OPTIMAL ORDER QUANTITY TO IMPROVE RETURN RATE ON CRITICAL PRODUCTS</a:t>
            </a:r>
            <a:endParaRPr sz="2800" dirty="0">
              <a:latin typeface="Krona One"/>
              <a:ea typeface="Krona One"/>
              <a:cs typeface="Krona One"/>
              <a:sym typeface="Kron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gd72b06ef1b_0_546"/>
          <p:cNvGrpSpPr/>
          <p:nvPr/>
        </p:nvGrpSpPr>
        <p:grpSpPr>
          <a:xfrm>
            <a:off x="8106623" y="395388"/>
            <a:ext cx="703121" cy="200195"/>
            <a:chOff x="1796800" y="4858203"/>
            <a:chExt cx="1002025" cy="285300"/>
          </a:xfrm>
        </p:grpSpPr>
        <p:sp>
          <p:nvSpPr>
            <p:cNvPr id="171" name="Google Shape;171;gd72b06ef1b_0_546"/>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d72b06ef1b_0_546"/>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d72b06ef1b_0_546"/>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d72b06ef1b_0_546"/>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5" name="Google Shape;175;gd72b06ef1b_0_546"/>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176" name="Google Shape;176;gd72b06ef1b_0_546"/>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ABOUT THE DATASET</a:t>
            </a:r>
            <a:endParaRPr sz="2100" b="1">
              <a:solidFill>
                <a:srgbClr val="3F3F3F"/>
              </a:solidFill>
              <a:latin typeface="Krona One"/>
              <a:ea typeface="Krona One"/>
              <a:cs typeface="Krona One"/>
              <a:sym typeface="Krona One"/>
            </a:endParaRPr>
          </a:p>
        </p:txBody>
      </p:sp>
      <p:pic>
        <p:nvPicPr>
          <p:cNvPr id="177" name="Google Shape;177;gd72b06ef1b_0_546"/>
          <p:cNvPicPr preferRelativeResize="0"/>
          <p:nvPr/>
        </p:nvPicPr>
        <p:blipFill rotWithShape="1">
          <a:blip r:embed="rId3">
            <a:alphaModFix/>
          </a:blip>
          <a:srcRect l="12676" t="101840" r="15863" b="17227"/>
          <a:stretch/>
        </p:blipFill>
        <p:spPr>
          <a:xfrm rot="10800000" flipH="1">
            <a:off x="337574" y="3389544"/>
            <a:ext cx="3972907" cy="246318"/>
          </a:xfrm>
          <a:prstGeom prst="rect">
            <a:avLst/>
          </a:prstGeom>
          <a:noFill/>
          <a:ln>
            <a:noFill/>
          </a:ln>
        </p:spPr>
      </p:pic>
      <p:pic>
        <p:nvPicPr>
          <p:cNvPr id="178" name="Google Shape;178;gd72b06ef1b_0_546"/>
          <p:cNvPicPr preferRelativeResize="0"/>
          <p:nvPr/>
        </p:nvPicPr>
        <p:blipFill>
          <a:blip r:embed="rId4">
            <a:alphaModFix/>
          </a:blip>
          <a:stretch>
            <a:fillRect/>
          </a:stretch>
        </p:blipFill>
        <p:spPr>
          <a:xfrm>
            <a:off x="130000" y="764738"/>
            <a:ext cx="4503825" cy="2624804"/>
          </a:xfrm>
          <a:prstGeom prst="rect">
            <a:avLst/>
          </a:prstGeom>
          <a:noFill/>
          <a:ln>
            <a:noFill/>
          </a:ln>
        </p:spPr>
      </p:pic>
      <p:pic>
        <p:nvPicPr>
          <p:cNvPr id="179" name="Google Shape;179;gd72b06ef1b_0_546"/>
          <p:cNvPicPr preferRelativeResize="0"/>
          <p:nvPr/>
        </p:nvPicPr>
        <p:blipFill>
          <a:blip r:embed="rId5">
            <a:alphaModFix/>
          </a:blip>
          <a:stretch>
            <a:fillRect/>
          </a:stretch>
        </p:blipFill>
        <p:spPr>
          <a:xfrm>
            <a:off x="4455850" y="726550"/>
            <a:ext cx="4561775" cy="3017000"/>
          </a:xfrm>
          <a:prstGeom prst="rect">
            <a:avLst/>
          </a:prstGeom>
          <a:noFill/>
          <a:ln>
            <a:noFill/>
          </a:ln>
        </p:spPr>
      </p:pic>
      <p:pic>
        <p:nvPicPr>
          <p:cNvPr id="180" name="Google Shape;180;gd72b06ef1b_0_546"/>
          <p:cNvPicPr preferRelativeResize="0"/>
          <p:nvPr/>
        </p:nvPicPr>
        <p:blipFill rotWithShape="1">
          <a:blip r:embed="rId6">
            <a:alphaModFix/>
          </a:blip>
          <a:srcRect b="61832"/>
          <a:stretch/>
        </p:blipFill>
        <p:spPr>
          <a:xfrm>
            <a:off x="1510100" y="3743550"/>
            <a:ext cx="5944776" cy="97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gd72b06ef1b_0_780"/>
          <p:cNvGrpSpPr/>
          <p:nvPr/>
        </p:nvGrpSpPr>
        <p:grpSpPr>
          <a:xfrm>
            <a:off x="8106623" y="395388"/>
            <a:ext cx="703121" cy="200195"/>
            <a:chOff x="1796800" y="4858203"/>
            <a:chExt cx="1002025" cy="285300"/>
          </a:xfrm>
        </p:grpSpPr>
        <p:sp>
          <p:nvSpPr>
            <p:cNvPr id="186" name="Google Shape;186;gd72b06ef1b_0_780"/>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d72b06ef1b_0_780"/>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d72b06ef1b_0_780"/>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d72b06ef1b_0_780"/>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0" name="Google Shape;190;gd72b06ef1b_0_780"/>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191" name="Google Shape;191;gd72b06ef1b_0_780"/>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DESCRIPTIVE STATISTICS</a:t>
            </a:r>
            <a:endParaRPr sz="2100" b="1">
              <a:solidFill>
                <a:srgbClr val="3F3F3F"/>
              </a:solidFill>
              <a:latin typeface="Krona One"/>
              <a:ea typeface="Krona One"/>
              <a:cs typeface="Krona One"/>
              <a:sym typeface="Krona One"/>
            </a:endParaRPr>
          </a:p>
        </p:txBody>
      </p:sp>
      <p:pic>
        <p:nvPicPr>
          <p:cNvPr id="192" name="Google Shape;192;gd72b06ef1b_0_780"/>
          <p:cNvPicPr preferRelativeResize="0"/>
          <p:nvPr/>
        </p:nvPicPr>
        <p:blipFill rotWithShape="1">
          <a:blip r:embed="rId3">
            <a:alphaModFix/>
          </a:blip>
          <a:srcRect r="69079" b="82382"/>
          <a:stretch/>
        </p:blipFill>
        <p:spPr>
          <a:xfrm>
            <a:off x="253250" y="1556025"/>
            <a:ext cx="2295576" cy="514850"/>
          </a:xfrm>
          <a:prstGeom prst="rect">
            <a:avLst/>
          </a:prstGeom>
          <a:noFill/>
          <a:ln>
            <a:noFill/>
          </a:ln>
        </p:spPr>
      </p:pic>
      <p:grpSp>
        <p:nvGrpSpPr>
          <p:cNvPr id="193" name="Google Shape;193;gd72b06ef1b_0_780"/>
          <p:cNvGrpSpPr/>
          <p:nvPr/>
        </p:nvGrpSpPr>
        <p:grpSpPr>
          <a:xfrm>
            <a:off x="192543" y="2190109"/>
            <a:ext cx="8682020" cy="1659441"/>
            <a:chOff x="152400" y="1611150"/>
            <a:chExt cx="11708726" cy="2364550"/>
          </a:xfrm>
        </p:grpSpPr>
        <p:pic>
          <p:nvPicPr>
            <p:cNvPr id="194" name="Google Shape;194;gd72b06ef1b_0_780"/>
            <p:cNvPicPr preferRelativeResize="0"/>
            <p:nvPr/>
          </p:nvPicPr>
          <p:blipFill rotWithShape="1">
            <a:blip r:embed="rId4">
              <a:alphaModFix/>
            </a:blip>
            <a:srcRect r="94048"/>
            <a:stretch/>
          </p:blipFill>
          <p:spPr>
            <a:xfrm>
              <a:off x="152400" y="1611150"/>
              <a:ext cx="526074" cy="2285500"/>
            </a:xfrm>
            <a:prstGeom prst="rect">
              <a:avLst/>
            </a:prstGeom>
            <a:noFill/>
            <a:ln>
              <a:noFill/>
            </a:ln>
          </p:spPr>
        </p:pic>
        <p:pic>
          <p:nvPicPr>
            <p:cNvPr id="195" name="Google Shape;195;gd72b06ef1b_0_780"/>
            <p:cNvPicPr preferRelativeResize="0"/>
            <p:nvPr/>
          </p:nvPicPr>
          <p:blipFill rotWithShape="1">
            <a:blip r:embed="rId4">
              <a:alphaModFix/>
            </a:blip>
            <a:srcRect l="34827"/>
            <a:stretch/>
          </p:blipFill>
          <p:spPr>
            <a:xfrm>
              <a:off x="678476" y="1614000"/>
              <a:ext cx="5760851" cy="2285500"/>
            </a:xfrm>
            <a:prstGeom prst="rect">
              <a:avLst/>
            </a:prstGeom>
            <a:noFill/>
            <a:ln>
              <a:noFill/>
            </a:ln>
          </p:spPr>
        </p:pic>
        <p:pic>
          <p:nvPicPr>
            <p:cNvPr id="196" name="Google Shape;196;gd72b06ef1b_0_780"/>
            <p:cNvPicPr preferRelativeResize="0"/>
            <p:nvPr/>
          </p:nvPicPr>
          <p:blipFill rotWithShape="1">
            <a:blip r:embed="rId5">
              <a:alphaModFix/>
            </a:blip>
            <a:srcRect l="19530"/>
            <a:stretch/>
          </p:blipFill>
          <p:spPr>
            <a:xfrm>
              <a:off x="6439325" y="1690200"/>
              <a:ext cx="5421801" cy="22855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201" name="Google Shape;201;gd72b06ef1b_0_406"/>
          <p:cNvGrpSpPr/>
          <p:nvPr/>
        </p:nvGrpSpPr>
        <p:grpSpPr>
          <a:xfrm>
            <a:off x="8106623" y="395388"/>
            <a:ext cx="703121" cy="200195"/>
            <a:chOff x="1796800" y="4858203"/>
            <a:chExt cx="1002025" cy="285300"/>
          </a:xfrm>
        </p:grpSpPr>
        <p:sp>
          <p:nvSpPr>
            <p:cNvPr id="202" name="Google Shape;202;gd72b06ef1b_0_406"/>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d72b06ef1b_0_406"/>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d72b06ef1b_0_406"/>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d72b06ef1b_0_406"/>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6" name="Google Shape;206;gd72b06ef1b_0_406"/>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207" name="Google Shape;207;gd72b06ef1b_0_406"/>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DESCRIPTIVE STATISTICS</a:t>
            </a:r>
            <a:endParaRPr sz="2100" b="1">
              <a:solidFill>
                <a:srgbClr val="3F3F3F"/>
              </a:solidFill>
              <a:latin typeface="Krona One"/>
              <a:ea typeface="Krona One"/>
              <a:cs typeface="Krona One"/>
              <a:sym typeface="Krona One"/>
            </a:endParaRPr>
          </a:p>
        </p:txBody>
      </p:sp>
      <p:pic>
        <p:nvPicPr>
          <p:cNvPr id="208" name="Google Shape;208;gd72b06ef1b_0_406"/>
          <p:cNvPicPr preferRelativeResize="0"/>
          <p:nvPr/>
        </p:nvPicPr>
        <p:blipFill rotWithShape="1">
          <a:blip r:embed="rId3">
            <a:alphaModFix/>
          </a:blip>
          <a:srcRect l="8803" t="1903" r="9530"/>
          <a:stretch/>
        </p:blipFill>
        <p:spPr>
          <a:xfrm>
            <a:off x="1121750" y="848225"/>
            <a:ext cx="6984875" cy="367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gd72b06ef1b_0_428"/>
          <p:cNvGrpSpPr/>
          <p:nvPr/>
        </p:nvGrpSpPr>
        <p:grpSpPr>
          <a:xfrm>
            <a:off x="8106623" y="395388"/>
            <a:ext cx="703121" cy="200195"/>
            <a:chOff x="1796800" y="4858203"/>
            <a:chExt cx="1002025" cy="285300"/>
          </a:xfrm>
        </p:grpSpPr>
        <p:sp>
          <p:nvSpPr>
            <p:cNvPr id="214" name="Google Shape;214;gd72b06ef1b_0_428"/>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d72b06ef1b_0_428"/>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d72b06ef1b_0_428"/>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d72b06ef1b_0_428"/>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8" name="Google Shape;218;gd72b06ef1b_0_428"/>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219" name="Google Shape;219;gd72b06ef1b_0_428"/>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100" b="1">
                <a:solidFill>
                  <a:srgbClr val="3F3F3F"/>
                </a:solidFill>
                <a:latin typeface="Krona One"/>
                <a:ea typeface="Krona One"/>
                <a:cs typeface="Krona One"/>
                <a:sym typeface="Krona One"/>
              </a:rPr>
              <a:t>FINDING THE OPTIMAL ORDER</a:t>
            </a:r>
            <a:endParaRPr sz="2100" b="1">
              <a:solidFill>
                <a:srgbClr val="3F3F3F"/>
              </a:solidFill>
              <a:latin typeface="Krona One"/>
              <a:ea typeface="Krona One"/>
              <a:cs typeface="Krona One"/>
              <a:sym typeface="Krona One"/>
            </a:endParaRPr>
          </a:p>
        </p:txBody>
      </p:sp>
      <p:pic>
        <p:nvPicPr>
          <p:cNvPr id="220" name="Google Shape;220;gd72b06ef1b_0_428"/>
          <p:cNvPicPr preferRelativeResize="0"/>
          <p:nvPr/>
        </p:nvPicPr>
        <p:blipFill rotWithShape="1">
          <a:blip r:embed="rId3">
            <a:alphaModFix/>
          </a:blip>
          <a:srcRect r="3595" b="10714"/>
          <a:stretch/>
        </p:blipFill>
        <p:spPr>
          <a:xfrm>
            <a:off x="276850" y="904825"/>
            <a:ext cx="4590699" cy="1580838"/>
          </a:xfrm>
          <a:prstGeom prst="rect">
            <a:avLst/>
          </a:prstGeom>
          <a:noFill/>
          <a:ln>
            <a:noFill/>
          </a:ln>
        </p:spPr>
      </p:pic>
      <p:pic>
        <p:nvPicPr>
          <p:cNvPr id="221" name="Google Shape;221;gd72b06ef1b_0_428"/>
          <p:cNvPicPr preferRelativeResize="0"/>
          <p:nvPr/>
        </p:nvPicPr>
        <p:blipFill>
          <a:blip r:embed="rId4">
            <a:alphaModFix/>
          </a:blip>
          <a:stretch>
            <a:fillRect/>
          </a:stretch>
        </p:blipFill>
        <p:spPr>
          <a:xfrm>
            <a:off x="3867025" y="1159900"/>
            <a:ext cx="5233900" cy="3103425"/>
          </a:xfrm>
          <a:prstGeom prst="rect">
            <a:avLst/>
          </a:prstGeom>
          <a:noFill/>
          <a:ln>
            <a:noFill/>
          </a:ln>
        </p:spPr>
      </p:pic>
      <p:pic>
        <p:nvPicPr>
          <p:cNvPr id="222" name="Google Shape;222;gd72b06ef1b_0_428"/>
          <p:cNvPicPr preferRelativeResize="0"/>
          <p:nvPr/>
        </p:nvPicPr>
        <p:blipFill>
          <a:blip r:embed="rId5">
            <a:alphaModFix/>
          </a:blip>
          <a:stretch>
            <a:fillRect/>
          </a:stretch>
        </p:blipFill>
        <p:spPr>
          <a:xfrm>
            <a:off x="230925" y="2663950"/>
            <a:ext cx="3700174" cy="169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d72b06ef1b_0_448"/>
          <p:cNvPicPr preferRelativeResize="0"/>
          <p:nvPr/>
        </p:nvPicPr>
        <p:blipFill>
          <a:blip r:embed="rId3">
            <a:alphaModFix/>
          </a:blip>
          <a:stretch>
            <a:fillRect/>
          </a:stretch>
        </p:blipFill>
        <p:spPr>
          <a:xfrm>
            <a:off x="211175" y="3646463"/>
            <a:ext cx="4229100" cy="971550"/>
          </a:xfrm>
          <a:prstGeom prst="rect">
            <a:avLst/>
          </a:prstGeom>
          <a:noFill/>
          <a:ln>
            <a:noFill/>
          </a:ln>
        </p:spPr>
      </p:pic>
      <p:grpSp>
        <p:nvGrpSpPr>
          <p:cNvPr id="228" name="Google Shape;228;gd72b06ef1b_0_448"/>
          <p:cNvGrpSpPr/>
          <p:nvPr/>
        </p:nvGrpSpPr>
        <p:grpSpPr>
          <a:xfrm>
            <a:off x="8106623" y="395388"/>
            <a:ext cx="703121" cy="200195"/>
            <a:chOff x="1796800" y="4858203"/>
            <a:chExt cx="1002025" cy="285300"/>
          </a:xfrm>
        </p:grpSpPr>
        <p:sp>
          <p:nvSpPr>
            <p:cNvPr id="229" name="Google Shape;229;gd72b06ef1b_0_448"/>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d72b06ef1b_0_448"/>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d72b06ef1b_0_448"/>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d72b06ef1b_0_448"/>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3" name="Google Shape;233;gd72b06ef1b_0_448"/>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234" name="Google Shape;234;gd72b06ef1b_0_448"/>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VISUALIZING THE DATA</a:t>
            </a:r>
            <a:endParaRPr sz="2100" b="1">
              <a:solidFill>
                <a:srgbClr val="3F3F3F"/>
              </a:solidFill>
              <a:latin typeface="Krona One"/>
              <a:ea typeface="Krona One"/>
              <a:cs typeface="Krona One"/>
              <a:sym typeface="Krona One"/>
            </a:endParaRPr>
          </a:p>
        </p:txBody>
      </p:sp>
      <p:pic>
        <p:nvPicPr>
          <p:cNvPr id="235" name="Google Shape;235;gd72b06ef1b_0_448"/>
          <p:cNvPicPr preferRelativeResize="0"/>
          <p:nvPr/>
        </p:nvPicPr>
        <p:blipFill rotWithShape="1">
          <a:blip r:embed="rId4">
            <a:alphaModFix/>
          </a:blip>
          <a:srcRect l="9982"/>
          <a:stretch/>
        </p:blipFill>
        <p:spPr>
          <a:xfrm>
            <a:off x="2242025" y="948938"/>
            <a:ext cx="6727250" cy="3245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gd72b06ef1b_0_458"/>
          <p:cNvGrpSpPr/>
          <p:nvPr/>
        </p:nvGrpSpPr>
        <p:grpSpPr>
          <a:xfrm>
            <a:off x="8106623" y="395388"/>
            <a:ext cx="703121" cy="200195"/>
            <a:chOff x="1796800" y="4858203"/>
            <a:chExt cx="1002025" cy="285300"/>
          </a:xfrm>
        </p:grpSpPr>
        <p:sp>
          <p:nvSpPr>
            <p:cNvPr id="241" name="Google Shape;241;gd72b06ef1b_0_458"/>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d72b06ef1b_0_458"/>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d72b06ef1b_0_458"/>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d72b06ef1b_0_458"/>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5" name="Google Shape;245;gd72b06ef1b_0_458"/>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246" name="Google Shape;246;gd72b06ef1b_0_458"/>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VISUALIZING THE DATA</a:t>
            </a:r>
            <a:endParaRPr sz="2100" b="1">
              <a:solidFill>
                <a:srgbClr val="3F3F3F"/>
              </a:solidFill>
              <a:latin typeface="Krona One"/>
              <a:ea typeface="Krona One"/>
              <a:cs typeface="Krona One"/>
              <a:sym typeface="Krona One"/>
            </a:endParaRPr>
          </a:p>
        </p:txBody>
      </p:sp>
      <p:pic>
        <p:nvPicPr>
          <p:cNvPr id="247" name="Google Shape;247;gd72b06ef1b_0_458"/>
          <p:cNvPicPr preferRelativeResize="0"/>
          <p:nvPr/>
        </p:nvPicPr>
        <p:blipFill>
          <a:blip r:embed="rId3">
            <a:alphaModFix/>
          </a:blip>
          <a:stretch>
            <a:fillRect/>
          </a:stretch>
        </p:blipFill>
        <p:spPr>
          <a:xfrm>
            <a:off x="290202" y="848225"/>
            <a:ext cx="8200674" cy="3699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gd72b06ef1b_0_438"/>
          <p:cNvGrpSpPr/>
          <p:nvPr/>
        </p:nvGrpSpPr>
        <p:grpSpPr>
          <a:xfrm>
            <a:off x="8106623" y="395388"/>
            <a:ext cx="703121" cy="200195"/>
            <a:chOff x="1796800" y="4858203"/>
            <a:chExt cx="1002025" cy="285300"/>
          </a:xfrm>
        </p:grpSpPr>
        <p:sp>
          <p:nvSpPr>
            <p:cNvPr id="253" name="Google Shape;253;gd72b06ef1b_0_438"/>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d72b06ef1b_0_438"/>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d72b06ef1b_0_438"/>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d72b06ef1b_0_438"/>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7" name="Google Shape;257;gd72b06ef1b_0_438"/>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258" name="Google Shape;258;gd72b06ef1b_0_438"/>
          <p:cNvSpPr txBox="1"/>
          <p:nvPr/>
        </p:nvSpPr>
        <p:spPr>
          <a:xfrm>
            <a:off x="130000" y="132950"/>
            <a:ext cx="61617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VISUALIZING THE DATA</a:t>
            </a:r>
            <a:endParaRPr sz="2100" b="1">
              <a:solidFill>
                <a:srgbClr val="3F3F3F"/>
              </a:solidFill>
              <a:latin typeface="Krona One"/>
              <a:ea typeface="Krona One"/>
              <a:cs typeface="Krona One"/>
              <a:sym typeface="Krona One"/>
            </a:endParaRPr>
          </a:p>
        </p:txBody>
      </p:sp>
      <p:pic>
        <p:nvPicPr>
          <p:cNvPr id="259" name="Google Shape;259;gd72b06ef1b_0_438"/>
          <p:cNvPicPr preferRelativeResize="0"/>
          <p:nvPr/>
        </p:nvPicPr>
        <p:blipFill>
          <a:blip r:embed="rId3">
            <a:alphaModFix/>
          </a:blip>
          <a:stretch>
            <a:fillRect/>
          </a:stretch>
        </p:blipFill>
        <p:spPr>
          <a:xfrm>
            <a:off x="3160850" y="903250"/>
            <a:ext cx="5905625" cy="3463850"/>
          </a:xfrm>
          <a:prstGeom prst="rect">
            <a:avLst/>
          </a:prstGeom>
          <a:noFill/>
          <a:ln>
            <a:noFill/>
          </a:ln>
        </p:spPr>
      </p:pic>
      <p:pic>
        <p:nvPicPr>
          <p:cNvPr id="260" name="Google Shape;260;gd72b06ef1b_0_438"/>
          <p:cNvPicPr preferRelativeResize="0"/>
          <p:nvPr/>
        </p:nvPicPr>
        <p:blipFill>
          <a:blip r:embed="rId4">
            <a:alphaModFix/>
          </a:blip>
          <a:stretch>
            <a:fillRect/>
          </a:stretch>
        </p:blipFill>
        <p:spPr>
          <a:xfrm>
            <a:off x="194450" y="2672775"/>
            <a:ext cx="2877625" cy="1801450"/>
          </a:xfrm>
          <a:prstGeom prst="rect">
            <a:avLst/>
          </a:prstGeom>
          <a:noFill/>
          <a:ln>
            <a:noFill/>
          </a:ln>
        </p:spPr>
      </p:pic>
      <p:pic>
        <p:nvPicPr>
          <p:cNvPr id="261" name="Google Shape;261;gd72b06ef1b_0_438"/>
          <p:cNvPicPr preferRelativeResize="0"/>
          <p:nvPr/>
        </p:nvPicPr>
        <p:blipFill>
          <a:blip r:embed="rId5">
            <a:alphaModFix/>
          </a:blip>
          <a:stretch>
            <a:fillRect/>
          </a:stretch>
        </p:blipFill>
        <p:spPr>
          <a:xfrm>
            <a:off x="267925" y="903249"/>
            <a:ext cx="1337425" cy="1718925"/>
          </a:xfrm>
          <a:prstGeom prst="rect">
            <a:avLst/>
          </a:prstGeom>
          <a:noFill/>
          <a:ln>
            <a:noFill/>
          </a:ln>
        </p:spPr>
      </p:pic>
      <p:pic>
        <p:nvPicPr>
          <p:cNvPr id="262" name="Google Shape;262;gd72b06ef1b_0_438"/>
          <p:cNvPicPr preferRelativeResize="0"/>
          <p:nvPr/>
        </p:nvPicPr>
        <p:blipFill>
          <a:blip r:embed="rId6">
            <a:alphaModFix/>
          </a:blip>
          <a:stretch>
            <a:fillRect/>
          </a:stretch>
        </p:blipFill>
        <p:spPr>
          <a:xfrm>
            <a:off x="1892432" y="942138"/>
            <a:ext cx="1521718" cy="1641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d72b06ef1b_0_145"/>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d72b06ef1b_0_145"/>
          <p:cNvSpPr txBox="1"/>
          <p:nvPr/>
        </p:nvSpPr>
        <p:spPr>
          <a:xfrm>
            <a:off x="1100100" y="2486875"/>
            <a:ext cx="69438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PREDICTING MODELS</a:t>
            </a:r>
            <a:endParaRPr sz="3600" b="1">
              <a:solidFill>
                <a:srgbClr val="3F3F3F"/>
              </a:solidFill>
              <a:latin typeface="Krona One"/>
              <a:ea typeface="Krona One"/>
              <a:cs typeface="Krona One"/>
              <a:sym typeface="Krona One"/>
            </a:endParaRPr>
          </a:p>
        </p:txBody>
      </p:sp>
      <p:sp>
        <p:nvSpPr>
          <p:cNvPr id="269" name="Google Shape;269;gd72b06ef1b_0_145"/>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Time-series prediction</a:t>
            </a:r>
            <a:endParaRPr sz="1600">
              <a:solidFill>
                <a:srgbClr val="3F3F3F"/>
              </a:solidFill>
              <a:latin typeface="Open Sans Light"/>
              <a:ea typeface="Open Sans Light"/>
              <a:cs typeface="Open Sans Light"/>
              <a:sym typeface="Open Sans Light"/>
            </a:endParaRPr>
          </a:p>
        </p:txBody>
      </p:sp>
      <p:sp>
        <p:nvSpPr>
          <p:cNvPr id="270" name="Google Shape;270;gd72b06ef1b_0_145"/>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05</a:t>
            </a:r>
            <a:endParaRPr sz="6000" b="1">
              <a:solidFill>
                <a:srgbClr val="FFFFFF"/>
              </a:solidFill>
              <a:latin typeface="Krona One"/>
              <a:ea typeface="Krona One"/>
              <a:cs typeface="Krona One"/>
              <a:sym typeface="Kron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0"/>
          <p:cNvSpPr/>
          <p:nvPr/>
        </p:nvSpPr>
        <p:spPr>
          <a:xfrm>
            <a:off x="1087763" y="1335125"/>
            <a:ext cx="400200" cy="400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EFEFEF"/>
                </a:solidFill>
                <a:latin typeface="Krona One"/>
                <a:ea typeface="Krona One"/>
                <a:cs typeface="Krona One"/>
                <a:sym typeface="Krona One"/>
              </a:rPr>
              <a:t>1</a:t>
            </a:r>
            <a:endParaRPr b="1">
              <a:solidFill>
                <a:srgbClr val="EFEFEF"/>
              </a:solidFill>
              <a:latin typeface="Krona One"/>
              <a:ea typeface="Krona One"/>
              <a:cs typeface="Krona One"/>
              <a:sym typeface="Krona One"/>
            </a:endParaRPr>
          </a:p>
        </p:txBody>
      </p:sp>
      <p:sp>
        <p:nvSpPr>
          <p:cNvPr id="276" name="Google Shape;276;p10"/>
          <p:cNvSpPr/>
          <p:nvPr/>
        </p:nvSpPr>
        <p:spPr>
          <a:xfrm>
            <a:off x="1087763" y="1816375"/>
            <a:ext cx="400200" cy="400200"/>
          </a:xfrm>
          <a:prstGeom prst="ellipse">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EFEFEF"/>
                </a:solidFill>
                <a:latin typeface="Krona One"/>
                <a:ea typeface="Krona One"/>
                <a:cs typeface="Krona One"/>
                <a:sym typeface="Krona One"/>
              </a:rPr>
              <a:t>2</a:t>
            </a:r>
            <a:endParaRPr b="1">
              <a:solidFill>
                <a:srgbClr val="EFEFEF"/>
              </a:solidFill>
              <a:latin typeface="Krona One"/>
              <a:ea typeface="Krona One"/>
              <a:cs typeface="Krona One"/>
              <a:sym typeface="Krona One"/>
            </a:endParaRPr>
          </a:p>
        </p:txBody>
      </p:sp>
      <p:sp>
        <p:nvSpPr>
          <p:cNvPr id="277" name="Google Shape;277;p10"/>
          <p:cNvSpPr/>
          <p:nvPr/>
        </p:nvSpPr>
        <p:spPr>
          <a:xfrm>
            <a:off x="1087763" y="2297625"/>
            <a:ext cx="400200" cy="400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EFEFEF"/>
                </a:solidFill>
                <a:latin typeface="Krona One"/>
                <a:ea typeface="Krona One"/>
                <a:cs typeface="Krona One"/>
                <a:sym typeface="Krona One"/>
              </a:rPr>
              <a:t>3</a:t>
            </a:r>
            <a:endParaRPr b="1">
              <a:solidFill>
                <a:srgbClr val="EFEFEF"/>
              </a:solidFill>
              <a:latin typeface="Krona One"/>
              <a:ea typeface="Krona One"/>
              <a:cs typeface="Krona One"/>
              <a:sym typeface="Krona One"/>
            </a:endParaRPr>
          </a:p>
        </p:txBody>
      </p:sp>
      <p:sp>
        <p:nvSpPr>
          <p:cNvPr id="278" name="Google Shape;278;p10"/>
          <p:cNvSpPr txBox="1"/>
          <p:nvPr/>
        </p:nvSpPr>
        <p:spPr>
          <a:xfrm>
            <a:off x="1575288" y="1335125"/>
            <a:ext cx="32979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Linear Regression</a:t>
            </a:r>
            <a:endParaRPr sz="1600">
              <a:solidFill>
                <a:srgbClr val="3F3F3F"/>
              </a:solidFill>
              <a:latin typeface="Open Sans Light"/>
              <a:ea typeface="Open Sans Light"/>
              <a:cs typeface="Open Sans Light"/>
              <a:sym typeface="Open Sans Light"/>
            </a:endParaRPr>
          </a:p>
        </p:txBody>
      </p:sp>
      <p:sp>
        <p:nvSpPr>
          <p:cNvPr id="279" name="Google Shape;279;p10"/>
          <p:cNvSpPr txBox="1"/>
          <p:nvPr/>
        </p:nvSpPr>
        <p:spPr>
          <a:xfrm>
            <a:off x="1575310" y="1816075"/>
            <a:ext cx="58146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Autoregressive Integrated Moving Average Model (ARIMA)</a:t>
            </a:r>
            <a:endParaRPr sz="1600">
              <a:solidFill>
                <a:srgbClr val="3F3F3F"/>
              </a:solidFill>
              <a:latin typeface="Open Sans Light"/>
              <a:ea typeface="Open Sans Light"/>
              <a:cs typeface="Open Sans Light"/>
              <a:sym typeface="Open Sans Light"/>
            </a:endParaRPr>
          </a:p>
        </p:txBody>
      </p:sp>
      <p:sp>
        <p:nvSpPr>
          <p:cNvPr id="280" name="Google Shape;280;p10"/>
          <p:cNvSpPr txBox="1"/>
          <p:nvPr/>
        </p:nvSpPr>
        <p:spPr>
          <a:xfrm>
            <a:off x="1575288" y="2297025"/>
            <a:ext cx="32979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Simple Moving Average</a:t>
            </a:r>
            <a:endParaRPr sz="1600">
              <a:solidFill>
                <a:srgbClr val="3F3F3F"/>
              </a:solidFill>
              <a:latin typeface="Open Sans Light"/>
              <a:ea typeface="Open Sans Light"/>
              <a:cs typeface="Open Sans Light"/>
              <a:sym typeface="Open Sans Light"/>
            </a:endParaRPr>
          </a:p>
        </p:txBody>
      </p:sp>
      <p:sp>
        <p:nvSpPr>
          <p:cNvPr id="281" name="Google Shape;281;p10"/>
          <p:cNvSpPr txBox="1"/>
          <p:nvPr/>
        </p:nvSpPr>
        <p:spPr>
          <a:xfrm>
            <a:off x="1019300" y="356775"/>
            <a:ext cx="6444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MODELS TESTED</a:t>
            </a:r>
            <a:endParaRPr sz="1800" b="1">
              <a:solidFill>
                <a:srgbClr val="3F3F3F"/>
              </a:solidFill>
              <a:latin typeface="Krona One"/>
              <a:ea typeface="Krona One"/>
              <a:cs typeface="Krona One"/>
              <a:sym typeface="Krona One"/>
            </a:endParaRPr>
          </a:p>
        </p:txBody>
      </p:sp>
      <p:sp>
        <p:nvSpPr>
          <p:cNvPr id="282" name="Google Shape;282;p10"/>
          <p:cNvSpPr/>
          <p:nvPr/>
        </p:nvSpPr>
        <p:spPr>
          <a:xfrm>
            <a:off x="1087763" y="2751550"/>
            <a:ext cx="400200" cy="4002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EFEFEF"/>
              </a:solidFill>
              <a:latin typeface="Krona One"/>
              <a:ea typeface="Krona One"/>
              <a:cs typeface="Krona One"/>
              <a:sym typeface="Krona One"/>
            </a:endParaRPr>
          </a:p>
        </p:txBody>
      </p:sp>
      <p:sp>
        <p:nvSpPr>
          <p:cNvPr id="283" name="Google Shape;283;p10"/>
          <p:cNvSpPr/>
          <p:nvPr/>
        </p:nvSpPr>
        <p:spPr>
          <a:xfrm>
            <a:off x="1087763" y="3232800"/>
            <a:ext cx="400200" cy="400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EFEFEF"/>
                </a:solidFill>
                <a:latin typeface="Krona One"/>
                <a:ea typeface="Krona One"/>
                <a:cs typeface="Krona One"/>
                <a:sym typeface="Krona One"/>
              </a:rPr>
              <a:t>5</a:t>
            </a:r>
            <a:endParaRPr b="1">
              <a:solidFill>
                <a:srgbClr val="EFEFEF"/>
              </a:solidFill>
              <a:latin typeface="Krona One"/>
              <a:ea typeface="Krona One"/>
              <a:cs typeface="Krona One"/>
              <a:sym typeface="Krona One"/>
            </a:endParaRPr>
          </a:p>
        </p:txBody>
      </p:sp>
      <p:sp>
        <p:nvSpPr>
          <p:cNvPr id="284" name="Google Shape;284;p10"/>
          <p:cNvSpPr txBox="1"/>
          <p:nvPr/>
        </p:nvSpPr>
        <p:spPr>
          <a:xfrm>
            <a:off x="1575310" y="2751250"/>
            <a:ext cx="58146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XGBoost Regressor</a:t>
            </a:r>
            <a:endParaRPr sz="1600">
              <a:solidFill>
                <a:srgbClr val="3F3F3F"/>
              </a:solidFill>
              <a:latin typeface="Open Sans Light"/>
              <a:ea typeface="Open Sans Light"/>
              <a:cs typeface="Open Sans Light"/>
              <a:sym typeface="Open Sans Light"/>
            </a:endParaRPr>
          </a:p>
        </p:txBody>
      </p:sp>
      <p:sp>
        <p:nvSpPr>
          <p:cNvPr id="285" name="Google Shape;285;p10"/>
          <p:cNvSpPr txBox="1"/>
          <p:nvPr/>
        </p:nvSpPr>
        <p:spPr>
          <a:xfrm>
            <a:off x="1575288" y="3232200"/>
            <a:ext cx="32979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Prophet</a:t>
            </a:r>
            <a:endParaRPr sz="1600">
              <a:solidFill>
                <a:srgbClr val="3F3F3F"/>
              </a:solidFill>
              <a:latin typeface="Open Sans Light"/>
              <a:ea typeface="Open Sans Light"/>
              <a:cs typeface="Open Sans Light"/>
              <a:sym typeface="Open Sans Light"/>
            </a:endParaRPr>
          </a:p>
        </p:txBody>
      </p:sp>
      <p:sp>
        <p:nvSpPr>
          <p:cNvPr id="286" name="Google Shape;286;p10"/>
          <p:cNvSpPr txBox="1"/>
          <p:nvPr/>
        </p:nvSpPr>
        <p:spPr>
          <a:xfrm>
            <a:off x="1108500" y="2578750"/>
            <a:ext cx="4668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b="1">
                <a:solidFill>
                  <a:srgbClr val="EFEFEF"/>
                </a:solidFill>
                <a:latin typeface="Krona One"/>
                <a:ea typeface="Krona One"/>
                <a:cs typeface="Krona One"/>
                <a:sym typeface="Krona One"/>
              </a:rPr>
              <a:t>4</a:t>
            </a:r>
            <a:endParaRPr b="1">
              <a:solidFill>
                <a:srgbClr val="EFEFEF"/>
              </a:solidFill>
              <a:latin typeface="Krona One"/>
              <a:ea typeface="Krona One"/>
              <a:cs typeface="Krona One"/>
              <a:sym typeface="Krona One"/>
            </a:endParaRPr>
          </a:p>
        </p:txBody>
      </p:sp>
      <p:sp>
        <p:nvSpPr>
          <p:cNvPr id="287" name="Google Shape;287;p10"/>
          <p:cNvSpPr/>
          <p:nvPr/>
        </p:nvSpPr>
        <p:spPr>
          <a:xfrm>
            <a:off x="1087763" y="3714650"/>
            <a:ext cx="400200" cy="400200"/>
          </a:xfrm>
          <a:prstGeom prst="ellipse">
            <a:avLst/>
          </a:prstGeom>
          <a:solidFill>
            <a:srgbClr val="3F3F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EFEFEF"/>
                </a:solidFill>
                <a:latin typeface="Krona One"/>
                <a:ea typeface="Krona One"/>
                <a:cs typeface="Krona One"/>
                <a:sym typeface="Krona One"/>
              </a:rPr>
              <a:t>6</a:t>
            </a:r>
            <a:endParaRPr b="1">
              <a:solidFill>
                <a:srgbClr val="EFEFEF"/>
              </a:solidFill>
              <a:latin typeface="Krona One"/>
              <a:ea typeface="Krona One"/>
              <a:cs typeface="Krona One"/>
              <a:sym typeface="Krona One"/>
            </a:endParaRPr>
          </a:p>
        </p:txBody>
      </p:sp>
      <p:sp>
        <p:nvSpPr>
          <p:cNvPr id="288" name="Google Shape;288;p10"/>
          <p:cNvSpPr txBox="1"/>
          <p:nvPr/>
        </p:nvSpPr>
        <p:spPr>
          <a:xfrm>
            <a:off x="1575288" y="3714050"/>
            <a:ext cx="32979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3F3F3F"/>
                </a:solidFill>
                <a:latin typeface="Open Sans Light"/>
                <a:ea typeface="Open Sans Light"/>
                <a:cs typeface="Open Sans Light"/>
                <a:sym typeface="Open Sans Light"/>
              </a:rPr>
              <a:t>Long Short-term Memory LSTM</a:t>
            </a:r>
            <a:endParaRPr sz="1600">
              <a:solidFill>
                <a:srgbClr val="3F3F3F"/>
              </a:solidFill>
              <a:latin typeface="Open Sans Light"/>
              <a:ea typeface="Open Sans Light"/>
              <a:cs typeface="Open Sans Light"/>
              <a:sym typeface="Open Sans Light"/>
            </a:endParaRPr>
          </a:p>
        </p:txBody>
      </p:sp>
      <p:sp>
        <p:nvSpPr>
          <p:cNvPr id="289" name="Google Shape;289;p10"/>
          <p:cNvSpPr txBox="1"/>
          <p:nvPr/>
        </p:nvSpPr>
        <p:spPr>
          <a:xfrm>
            <a:off x="1019300" y="637750"/>
            <a:ext cx="6444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TIMES-SERIES PREDICTION</a:t>
            </a:r>
            <a:endParaRPr sz="1800" b="1">
              <a:solidFill>
                <a:srgbClr val="3F3F3F"/>
              </a:solidFill>
              <a:latin typeface="Krona One"/>
              <a:ea typeface="Krona One"/>
              <a:cs typeface="Krona One"/>
              <a:sym typeface="Kron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grpSp>
        <p:nvGrpSpPr>
          <p:cNvPr id="294" name="Google Shape;294;p11"/>
          <p:cNvGrpSpPr/>
          <p:nvPr/>
        </p:nvGrpSpPr>
        <p:grpSpPr>
          <a:xfrm>
            <a:off x="8106623" y="395388"/>
            <a:ext cx="703121" cy="200195"/>
            <a:chOff x="1796800" y="4858203"/>
            <a:chExt cx="1002025" cy="285300"/>
          </a:xfrm>
        </p:grpSpPr>
        <p:sp>
          <p:nvSpPr>
            <p:cNvPr id="295" name="Google Shape;295;p11"/>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9" name="Google Shape;299;p11"/>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00" name="Google Shape;300;p11"/>
          <p:cNvSpPr txBox="1"/>
          <p:nvPr/>
        </p:nvSpPr>
        <p:spPr>
          <a:xfrm>
            <a:off x="130000" y="132950"/>
            <a:ext cx="4839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LINEAR REGRESSION</a:t>
            </a:r>
            <a:endParaRPr sz="2100" b="1">
              <a:solidFill>
                <a:srgbClr val="3F3F3F"/>
              </a:solidFill>
              <a:latin typeface="Krona One"/>
              <a:ea typeface="Krona One"/>
              <a:cs typeface="Krona One"/>
              <a:sym typeface="Krona One"/>
            </a:endParaRPr>
          </a:p>
        </p:txBody>
      </p:sp>
      <p:pic>
        <p:nvPicPr>
          <p:cNvPr id="301" name="Google Shape;301;p11"/>
          <p:cNvPicPr preferRelativeResize="0"/>
          <p:nvPr/>
        </p:nvPicPr>
        <p:blipFill>
          <a:blip r:embed="rId3">
            <a:alphaModFix/>
          </a:blip>
          <a:stretch>
            <a:fillRect/>
          </a:stretch>
        </p:blipFill>
        <p:spPr>
          <a:xfrm>
            <a:off x="494075" y="783975"/>
            <a:ext cx="4283559" cy="3958526"/>
          </a:xfrm>
          <a:prstGeom prst="rect">
            <a:avLst/>
          </a:prstGeom>
          <a:noFill/>
          <a:ln>
            <a:noFill/>
          </a:ln>
        </p:spPr>
      </p:pic>
      <p:pic>
        <p:nvPicPr>
          <p:cNvPr id="302" name="Google Shape;302;p11"/>
          <p:cNvPicPr preferRelativeResize="0"/>
          <p:nvPr/>
        </p:nvPicPr>
        <p:blipFill>
          <a:blip r:embed="rId4">
            <a:alphaModFix/>
          </a:blip>
          <a:stretch>
            <a:fillRect/>
          </a:stretch>
        </p:blipFill>
        <p:spPr>
          <a:xfrm>
            <a:off x="4969009" y="800625"/>
            <a:ext cx="4061566" cy="3925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txBox="1"/>
          <p:nvPr/>
        </p:nvSpPr>
        <p:spPr>
          <a:xfrm>
            <a:off x="1746750" y="2486875"/>
            <a:ext cx="56505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INTRODUCTION</a:t>
            </a:r>
            <a:endParaRPr sz="3600" b="1">
              <a:solidFill>
                <a:srgbClr val="3F3F3F"/>
              </a:solidFill>
              <a:latin typeface="Krona One"/>
              <a:ea typeface="Krona One"/>
              <a:cs typeface="Krona One"/>
              <a:sym typeface="Krona One"/>
            </a:endParaRPr>
          </a:p>
        </p:txBody>
      </p:sp>
      <p:sp>
        <p:nvSpPr>
          <p:cNvPr id="100" name="Google Shape;100;p3"/>
          <p:cNvSpPr txBox="1"/>
          <p:nvPr/>
        </p:nvSpPr>
        <p:spPr>
          <a:xfrm>
            <a:off x="2406450" y="3391600"/>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General description of the project</a:t>
            </a:r>
            <a:endParaRPr sz="1600">
              <a:solidFill>
                <a:srgbClr val="3F3F3F"/>
              </a:solidFill>
              <a:latin typeface="Open Sans Light"/>
              <a:ea typeface="Open Sans Light"/>
              <a:cs typeface="Open Sans Light"/>
              <a:sym typeface="Open Sans Light"/>
            </a:endParaRPr>
          </a:p>
        </p:txBody>
      </p:sp>
      <p:sp>
        <p:nvSpPr>
          <p:cNvPr id="101" name="Google Shape;101;p3"/>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01</a:t>
            </a:r>
            <a:endParaRPr sz="6000" b="1">
              <a:solidFill>
                <a:srgbClr val="FFFFFF"/>
              </a:solidFill>
              <a:latin typeface="Krona One"/>
              <a:ea typeface="Krona One"/>
              <a:cs typeface="Krona One"/>
              <a:sym typeface="Kron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gd72b06ef1b_0_197"/>
          <p:cNvGrpSpPr/>
          <p:nvPr/>
        </p:nvGrpSpPr>
        <p:grpSpPr>
          <a:xfrm>
            <a:off x="8106623" y="395388"/>
            <a:ext cx="703121" cy="200195"/>
            <a:chOff x="1796800" y="4858203"/>
            <a:chExt cx="1002025" cy="285300"/>
          </a:xfrm>
        </p:grpSpPr>
        <p:sp>
          <p:nvSpPr>
            <p:cNvPr id="308" name="Google Shape;308;gd72b06ef1b_0_19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d72b06ef1b_0_19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d72b06ef1b_0_19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gd72b06ef1b_0_19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2" name="Google Shape;312;gd72b06ef1b_0_19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13" name="Google Shape;313;gd72b06ef1b_0_197"/>
          <p:cNvSpPr txBox="1"/>
          <p:nvPr/>
        </p:nvSpPr>
        <p:spPr>
          <a:xfrm>
            <a:off x="130000" y="132950"/>
            <a:ext cx="4839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100" b="1">
                <a:solidFill>
                  <a:srgbClr val="3F3F3F"/>
                </a:solidFill>
                <a:latin typeface="Krona One"/>
                <a:ea typeface="Krona One"/>
                <a:cs typeface="Krona One"/>
                <a:sym typeface="Krona One"/>
              </a:rPr>
              <a:t>LINEAR REGRESSION</a:t>
            </a:r>
            <a:endParaRPr sz="2100" b="1">
              <a:solidFill>
                <a:srgbClr val="3F3F3F"/>
              </a:solidFill>
              <a:latin typeface="Krona One"/>
              <a:ea typeface="Krona One"/>
              <a:cs typeface="Krona One"/>
              <a:sym typeface="Krona One"/>
            </a:endParaRPr>
          </a:p>
        </p:txBody>
      </p:sp>
      <p:pic>
        <p:nvPicPr>
          <p:cNvPr id="314" name="Google Shape;314;gd72b06ef1b_0_197"/>
          <p:cNvPicPr preferRelativeResize="0"/>
          <p:nvPr/>
        </p:nvPicPr>
        <p:blipFill>
          <a:blip r:embed="rId3">
            <a:alphaModFix/>
          </a:blip>
          <a:stretch>
            <a:fillRect/>
          </a:stretch>
        </p:blipFill>
        <p:spPr>
          <a:xfrm>
            <a:off x="1712250" y="923700"/>
            <a:ext cx="5619600" cy="3585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gd72b06ef1b_0_207"/>
          <p:cNvGrpSpPr/>
          <p:nvPr/>
        </p:nvGrpSpPr>
        <p:grpSpPr>
          <a:xfrm>
            <a:off x="8106623" y="395388"/>
            <a:ext cx="703121" cy="200195"/>
            <a:chOff x="1796800" y="4858203"/>
            <a:chExt cx="1002025" cy="285300"/>
          </a:xfrm>
        </p:grpSpPr>
        <p:sp>
          <p:nvSpPr>
            <p:cNvPr id="320" name="Google Shape;320;gd72b06ef1b_0_20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d72b06ef1b_0_20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d72b06ef1b_0_20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d72b06ef1b_0_20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4" name="Google Shape;324;gd72b06ef1b_0_20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25" name="Google Shape;325;gd72b06ef1b_0_20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ARIMA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Autoregressive Integrated Moving Average Model)</a:t>
            </a:r>
            <a:endParaRPr sz="1300" b="1">
              <a:solidFill>
                <a:srgbClr val="3F3F3F"/>
              </a:solidFill>
              <a:latin typeface="Krona One"/>
              <a:ea typeface="Krona One"/>
              <a:cs typeface="Krona One"/>
              <a:sym typeface="Krona One"/>
            </a:endParaRPr>
          </a:p>
        </p:txBody>
      </p:sp>
      <p:pic>
        <p:nvPicPr>
          <p:cNvPr id="326" name="Google Shape;326;gd72b06ef1b_0_207"/>
          <p:cNvPicPr preferRelativeResize="0"/>
          <p:nvPr/>
        </p:nvPicPr>
        <p:blipFill>
          <a:blip r:embed="rId3">
            <a:alphaModFix/>
          </a:blip>
          <a:stretch>
            <a:fillRect/>
          </a:stretch>
        </p:blipFill>
        <p:spPr>
          <a:xfrm>
            <a:off x="152400" y="878950"/>
            <a:ext cx="4151162" cy="3826853"/>
          </a:xfrm>
          <a:prstGeom prst="rect">
            <a:avLst/>
          </a:prstGeom>
          <a:noFill/>
          <a:ln>
            <a:noFill/>
          </a:ln>
        </p:spPr>
      </p:pic>
      <p:pic>
        <p:nvPicPr>
          <p:cNvPr id="327" name="Google Shape;327;gd72b06ef1b_0_207"/>
          <p:cNvPicPr preferRelativeResize="0"/>
          <p:nvPr/>
        </p:nvPicPr>
        <p:blipFill>
          <a:blip r:embed="rId4">
            <a:alphaModFix/>
          </a:blip>
          <a:stretch>
            <a:fillRect/>
          </a:stretch>
        </p:blipFill>
        <p:spPr>
          <a:xfrm>
            <a:off x="4414350" y="737262"/>
            <a:ext cx="4000500" cy="2375750"/>
          </a:xfrm>
          <a:prstGeom prst="rect">
            <a:avLst/>
          </a:prstGeom>
          <a:noFill/>
          <a:ln>
            <a:noFill/>
          </a:ln>
        </p:spPr>
      </p:pic>
      <p:pic>
        <p:nvPicPr>
          <p:cNvPr id="328" name="Google Shape;328;gd72b06ef1b_0_207"/>
          <p:cNvPicPr preferRelativeResize="0"/>
          <p:nvPr/>
        </p:nvPicPr>
        <p:blipFill>
          <a:blip r:embed="rId5">
            <a:alphaModFix/>
          </a:blip>
          <a:stretch>
            <a:fillRect/>
          </a:stretch>
        </p:blipFill>
        <p:spPr>
          <a:xfrm>
            <a:off x="4414350" y="3254700"/>
            <a:ext cx="4333875" cy="142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gd72b06ef1b_0_217"/>
          <p:cNvGrpSpPr/>
          <p:nvPr/>
        </p:nvGrpSpPr>
        <p:grpSpPr>
          <a:xfrm>
            <a:off x="8106623" y="395388"/>
            <a:ext cx="703121" cy="200195"/>
            <a:chOff x="1796800" y="4858203"/>
            <a:chExt cx="1002025" cy="285300"/>
          </a:xfrm>
        </p:grpSpPr>
        <p:sp>
          <p:nvSpPr>
            <p:cNvPr id="334" name="Google Shape;334;gd72b06ef1b_0_21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d72b06ef1b_0_21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d72b06ef1b_0_21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d72b06ef1b_0_21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8" name="Google Shape;338;gd72b06ef1b_0_21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39" name="Google Shape;339;gd72b06ef1b_0_21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ARIMA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Autoregressive Integrated Moving Average Model)</a:t>
            </a:r>
            <a:endParaRPr sz="1300" b="1">
              <a:solidFill>
                <a:srgbClr val="3F3F3F"/>
              </a:solidFill>
              <a:latin typeface="Krona One"/>
              <a:ea typeface="Krona One"/>
              <a:cs typeface="Krona One"/>
              <a:sym typeface="Krona One"/>
            </a:endParaRPr>
          </a:p>
        </p:txBody>
      </p:sp>
      <p:pic>
        <p:nvPicPr>
          <p:cNvPr id="340" name="Google Shape;340;gd72b06ef1b_0_217"/>
          <p:cNvPicPr preferRelativeResize="0"/>
          <p:nvPr/>
        </p:nvPicPr>
        <p:blipFill>
          <a:blip r:embed="rId3">
            <a:alphaModFix/>
          </a:blip>
          <a:stretch>
            <a:fillRect/>
          </a:stretch>
        </p:blipFill>
        <p:spPr>
          <a:xfrm>
            <a:off x="3720300" y="912225"/>
            <a:ext cx="5312825" cy="2956175"/>
          </a:xfrm>
          <a:prstGeom prst="rect">
            <a:avLst/>
          </a:prstGeom>
          <a:noFill/>
          <a:ln>
            <a:noFill/>
          </a:ln>
        </p:spPr>
      </p:pic>
      <p:pic>
        <p:nvPicPr>
          <p:cNvPr id="341" name="Google Shape;341;gd72b06ef1b_0_217"/>
          <p:cNvPicPr preferRelativeResize="0"/>
          <p:nvPr/>
        </p:nvPicPr>
        <p:blipFill>
          <a:blip r:embed="rId4">
            <a:alphaModFix/>
          </a:blip>
          <a:stretch>
            <a:fillRect/>
          </a:stretch>
        </p:blipFill>
        <p:spPr>
          <a:xfrm>
            <a:off x="174775" y="820650"/>
            <a:ext cx="3370749" cy="35733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grpSp>
        <p:nvGrpSpPr>
          <p:cNvPr id="346" name="Google Shape;346;gd72b06ef1b_0_227"/>
          <p:cNvGrpSpPr/>
          <p:nvPr/>
        </p:nvGrpSpPr>
        <p:grpSpPr>
          <a:xfrm>
            <a:off x="8106623" y="395388"/>
            <a:ext cx="703121" cy="200195"/>
            <a:chOff x="1796800" y="4858203"/>
            <a:chExt cx="1002025" cy="285300"/>
          </a:xfrm>
        </p:grpSpPr>
        <p:sp>
          <p:nvSpPr>
            <p:cNvPr id="347" name="Google Shape;347;gd72b06ef1b_0_22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gd72b06ef1b_0_22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gd72b06ef1b_0_22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d72b06ef1b_0_22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 name="Google Shape;351;gd72b06ef1b_0_22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52" name="Google Shape;352;gd72b06ef1b_0_22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SIMPLE MOVING AVERAGE</a:t>
            </a:r>
            <a:endParaRPr sz="1300" b="1">
              <a:solidFill>
                <a:srgbClr val="3F3F3F"/>
              </a:solidFill>
              <a:latin typeface="Krona One"/>
              <a:ea typeface="Krona One"/>
              <a:cs typeface="Krona One"/>
              <a:sym typeface="Krona One"/>
            </a:endParaRPr>
          </a:p>
        </p:txBody>
      </p:sp>
      <p:pic>
        <p:nvPicPr>
          <p:cNvPr id="353" name="Google Shape;353;gd72b06ef1b_0_227"/>
          <p:cNvPicPr preferRelativeResize="0"/>
          <p:nvPr/>
        </p:nvPicPr>
        <p:blipFill rotWithShape="1">
          <a:blip r:embed="rId3">
            <a:alphaModFix/>
          </a:blip>
          <a:srcRect r="38879"/>
          <a:stretch/>
        </p:blipFill>
        <p:spPr>
          <a:xfrm>
            <a:off x="572455" y="784975"/>
            <a:ext cx="3873701" cy="3851200"/>
          </a:xfrm>
          <a:prstGeom prst="rect">
            <a:avLst/>
          </a:prstGeom>
          <a:noFill/>
          <a:ln>
            <a:noFill/>
          </a:ln>
        </p:spPr>
      </p:pic>
      <p:pic>
        <p:nvPicPr>
          <p:cNvPr id="354" name="Google Shape;354;gd72b06ef1b_0_227"/>
          <p:cNvPicPr preferRelativeResize="0"/>
          <p:nvPr/>
        </p:nvPicPr>
        <p:blipFill>
          <a:blip r:embed="rId4">
            <a:alphaModFix/>
          </a:blip>
          <a:stretch>
            <a:fillRect/>
          </a:stretch>
        </p:blipFill>
        <p:spPr>
          <a:xfrm>
            <a:off x="4592900" y="3250552"/>
            <a:ext cx="3958325" cy="1283348"/>
          </a:xfrm>
          <a:prstGeom prst="rect">
            <a:avLst/>
          </a:prstGeom>
          <a:noFill/>
          <a:ln>
            <a:noFill/>
          </a:ln>
        </p:spPr>
      </p:pic>
      <p:pic>
        <p:nvPicPr>
          <p:cNvPr id="355" name="Google Shape;355;gd72b06ef1b_0_227"/>
          <p:cNvPicPr preferRelativeResize="0"/>
          <p:nvPr/>
        </p:nvPicPr>
        <p:blipFill>
          <a:blip r:embed="rId5">
            <a:alphaModFix/>
          </a:blip>
          <a:stretch>
            <a:fillRect/>
          </a:stretch>
        </p:blipFill>
        <p:spPr>
          <a:xfrm>
            <a:off x="4646895" y="784975"/>
            <a:ext cx="3797093" cy="1851788"/>
          </a:xfrm>
          <a:prstGeom prst="rect">
            <a:avLst/>
          </a:prstGeom>
          <a:noFill/>
          <a:ln>
            <a:noFill/>
          </a:ln>
        </p:spPr>
      </p:pic>
      <p:pic>
        <p:nvPicPr>
          <p:cNvPr id="356" name="Google Shape;356;gd72b06ef1b_0_227"/>
          <p:cNvPicPr preferRelativeResize="0"/>
          <p:nvPr/>
        </p:nvPicPr>
        <p:blipFill>
          <a:blip r:embed="rId6">
            <a:alphaModFix/>
          </a:blip>
          <a:stretch>
            <a:fillRect/>
          </a:stretch>
        </p:blipFill>
        <p:spPr>
          <a:xfrm>
            <a:off x="4726450" y="2725366"/>
            <a:ext cx="3851089" cy="3628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gd72b06ef1b_0_237"/>
          <p:cNvGrpSpPr/>
          <p:nvPr/>
        </p:nvGrpSpPr>
        <p:grpSpPr>
          <a:xfrm>
            <a:off x="8106623" y="395388"/>
            <a:ext cx="703121" cy="200195"/>
            <a:chOff x="1796800" y="4858203"/>
            <a:chExt cx="1002025" cy="285300"/>
          </a:xfrm>
        </p:grpSpPr>
        <p:sp>
          <p:nvSpPr>
            <p:cNvPr id="362" name="Google Shape;362;gd72b06ef1b_0_23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d72b06ef1b_0_23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d72b06ef1b_0_23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d72b06ef1b_0_23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6" name="Google Shape;366;gd72b06ef1b_0_23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67" name="Google Shape;367;gd72b06ef1b_0_23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SIMPLE MOVING AVERAGE</a:t>
            </a:r>
            <a:endParaRPr sz="1300" b="1">
              <a:solidFill>
                <a:srgbClr val="3F3F3F"/>
              </a:solidFill>
              <a:latin typeface="Krona One"/>
              <a:ea typeface="Krona One"/>
              <a:cs typeface="Krona One"/>
              <a:sym typeface="Krona One"/>
            </a:endParaRPr>
          </a:p>
        </p:txBody>
      </p:sp>
      <p:pic>
        <p:nvPicPr>
          <p:cNvPr id="368" name="Google Shape;368;gd72b06ef1b_0_237"/>
          <p:cNvPicPr preferRelativeResize="0"/>
          <p:nvPr/>
        </p:nvPicPr>
        <p:blipFill>
          <a:blip r:embed="rId3">
            <a:alphaModFix/>
          </a:blip>
          <a:stretch>
            <a:fillRect/>
          </a:stretch>
        </p:blipFill>
        <p:spPr>
          <a:xfrm>
            <a:off x="4705349" y="878950"/>
            <a:ext cx="4212915" cy="2532087"/>
          </a:xfrm>
          <a:prstGeom prst="rect">
            <a:avLst/>
          </a:prstGeom>
          <a:noFill/>
          <a:ln>
            <a:noFill/>
          </a:ln>
        </p:spPr>
      </p:pic>
      <p:pic>
        <p:nvPicPr>
          <p:cNvPr id="369" name="Google Shape;369;gd72b06ef1b_0_237"/>
          <p:cNvPicPr preferRelativeResize="0"/>
          <p:nvPr/>
        </p:nvPicPr>
        <p:blipFill>
          <a:blip r:embed="rId4">
            <a:alphaModFix/>
          </a:blip>
          <a:stretch>
            <a:fillRect/>
          </a:stretch>
        </p:blipFill>
        <p:spPr>
          <a:xfrm>
            <a:off x="4941100" y="3520525"/>
            <a:ext cx="3741425" cy="1022625"/>
          </a:xfrm>
          <a:prstGeom prst="rect">
            <a:avLst/>
          </a:prstGeom>
          <a:noFill/>
          <a:ln>
            <a:noFill/>
          </a:ln>
        </p:spPr>
      </p:pic>
      <p:pic>
        <p:nvPicPr>
          <p:cNvPr id="370" name="Google Shape;370;gd72b06ef1b_0_237"/>
          <p:cNvPicPr preferRelativeResize="0"/>
          <p:nvPr/>
        </p:nvPicPr>
        <p:blipFill>
          <a:blip r:embed="rId5">
            <a:alphaModFix/>
          </a:blip>
          <a:stretch>
            <a:fillRect/>
          </a:stretch>
        </p:blipFill>
        <p:spPr>
          <a:xfrm>
            <a:off x="229638" y="878950"/>
            <a:ext cx="4128912" cy="2489175"/>
          </a:xfrm>
          <a:prstGeom prst="rect">
            <a:avLst/>
          </a:prstGeom>
          <a:noFill/>
          <a:ln>
            <a:noFill/>
          </a:ln>
        </p:spPr>
      </p:pic>
      <p:pic>
        <p:nvPicPr>
          <p:cNvPr id="371" name="Google Shape;371;gd72b06ef1b_0_237"/>
          <p:cNvPicPr preferRelativeResize="0"/>
          <p:nvPr/>
        </p:nvPicPr>
        <p:blipFill>
          <a:blip r:embed="rId6">
            <a:alphaModFix/>
          </a:blip>
          <a:stretch>
            <a:fillRect/>
          </a:stretch>
        </p:blipFill>
        <p:spPr>
          <a:xfrm>
            <a:off x="561975" y="3541425"/>
            <a:ext cx="3604665" cy="92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gd72b06ef1b_0_247"/>
          <p:cNvGrpSpPr/>
          <p:nvPr/>
        </p:nvGrpSpPr>
        <p:grpSpPr>
          <a:xfrm>
            <a:off x="8106623" y="395388"/>
            <a:ext cx="703121" cy="200195"/>
            <a:chOff x="1796800" y="4858203"/>
            <a:chExt cx="1002025" cy="285300"/>
          </a:xfrm>
        </p:grpSpPr>
        <p:sp>
          <p:nvSpPr>
            <p:cNvPr id="377" name="Google Shape;377;gd72b06ef1b_0_24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gd72b06ef1b_0_24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d72b06ef1b_0_24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d72b06ef1b_0_24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1" name="Google Shape;381;gd72b06ef1b_0_24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82" name="Google Shape;382;gd72b06ef1b_0_24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XGBOOST REGRESSOR</a:t>
            </a:r>
            <a:endParaRPr sz="1300" b="1">
              <a:solidFill>
                <a:srgbClr val="3F3F3F"/>
              </a:solidFill>
              <a:latin typeface="Krona One"/>
              <a:ea typeface="Krona One"/>
              <a:cs typeface="Krona One"/>
              <a:sym typeface="Krona One"/>
            </a:endParaRPr>
          </a:p>
        </p:txBody>
      </p:sp>
      <p:pic>
        <p:nvPicPr>
          <p:cNvPr id="383" name="Google Shape;383;gd72b06ef1b_0_247"/>
          <p:cNvPicPr preferRelativeResize="0"/>
          <p:nvPr/>
        </p:nvPicPr>
        <p:blipFill>
          <a:blip r:embed="rId3">
            <a:alphaModFix/>
          </a:blip>
          <a:stretch>
            <a:fillRect/>
          </a:stretch>
        </p:blipFill>
        <p:spPr>
          <a:xfrm>
            <a:off x="152400" y="878950"/>
            <a:ext cx="5629275" cy="3571875"/>
          </a:xfrm>
          <a:prstGeom prst="rect">
            <a:avLst/>
          </a:prstGeom>
          <a:noFill/>
          <a:ln>
            <a:noFill/>
          </a:ln>
        </p:spPr>
      </p:pic>
      <p:pic>
        <p:nvPicPr>
          <p:cNvPr id="384" name="Google Shape;384;gd72b06ef1b_0_247"/>
          <p:cNvPicPr preferRelativeResize="0"/>
          <p:nvPr/>
        </p:nvPicPr>
        <p:blipFill rotWithShape="1">
          <a:blip r:embed="rId4">
            <a:alphaModFix/>
          </a:blip>
          <a:srcRect t="-9890"/>
          <a:stretch/>
        </p:blipFill>
        <p:spPr>
          <a:xfrm>
            <a:off x="5934075" y="878950"/>
            <a:ext cx="3057525" cy="20308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89" name="Google Shape;389;gd72b06ef1b_0_257"/>
          <p:cNvGrpSpPr/>
          <p:nvPr/>
        </p:nvGrpSpPr>
        <p:grpSpPr>
          <a:xfrm>
            <a:off x="8106623" y="395388"/>
            <a:ext cx="703121" cy="200195"/>
            <a:chOff x="1796800" y="4858203"/>
            <a:chExt cx="1002025" cy="285300"/>
          </a:xfrm>
        </p:grpSpPr>
        <p:sp>
          <p:nvSpPr>
            <p:cNvPr id="390" name="Google Shape;390;gd72b06ef1b_0_25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d72b06ef1b_0_25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d72b06ef1b_0_25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d72b06ef1b_0_25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4" name="Google Shape;394;gd72b06ef1b_0_25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395" name="Google Shape;395;gd72b06ef1b_0_25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XGBOOST REGRESSOR</a:t>
            </a:r>
            <a:endParaRPr sz="1300" b="1">
              <a:solidFill>
                <a:srgbClr val="3F3F3F"/>
              </a:solidFill>
              <a:latin typeface="Krona One"/>
              <a:ea typeface="Krona One"/>
              <a:cs typeface="Krona One"/>
              <a:sym typeface="Krona One"/>
            </a:endParaRPr>
          </a:p>
        </p:txBody>
      </p:sp>
      <p:pic>
        <p:nvPicPr>
          <p:cNvPr id="396" name="Google Shape;396;gd72b06ef1b_0_257"/>
          <p:cNvPicPr preferRelativeResize="0"/>
          <p:nvPr/>
        </p:nvPicPr>
        <p:blipFill>
          <a:blip r:embed="rId3">
            <a:alphaModFix/>
          </a:blip>
          <a:stretch>
            <a:fillRect/>
          </a:stretch>
        </p:blipFill>
        <p:spPr>
          <a:xfrm>
            <a:off x="1832662" y="878950"/>
            <a:ext cx="5478675" cy="307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gd72b06ef1b_0_267"/>
          <p:cNvGrpSpPr/>
          <p:nvPr/>
        </p:nvGrpSpPr>
        <p:grpSpPr>
          <a:xfrm>
            <a:off x="8106623" y="395388"/>
            <a:ext cx="703121" cy="200195"/>
            <a:chOff x="1796800" y="4858203"/>
            <a:chExt cx="1002025" cy="285300"/>
          </a:xfrm>
        </p:grpSpPr>
        <p:sp>
          <p:nvSpPr>
            <p:cNvPr id="402" name="Google Shape;402;gd72b06ef1b_0_26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gd72b06ef1b_0_26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d72b06ef1b_0_26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d72b06ef1b_0_26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6" name="Google Shape;406;gd72b06ef1b_0_26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07" name="Google Shape;407;gd72b06ef1b_0_26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PROPHET</a:t>
            </a:r>
            <a:endParaRPr sz="1300" b="1">
              <a:solidFill>
                <a:srgbClr val="3F3F3F"/>
              </a:solidFill>
              <a:latin typeface="Krona One"/>
              <a:ea typeface="Krona One"/>
              <a:cs typeface="Krona One"/>
              <a:sym typeface="Krona One"/>
            </a:endParaRPr>
          </a:p>
        </p:txBody>
      </p:sp>
      <p:pic>
        <p:nvPicPr>
          <p:cNvPr id="408" name="Google Shape;408;gd72b06ef1b_0_267"/>
          <p:cNvPicPr preferRelativeResize="0"/>
          <p:nvPr/>
        </p:nvPicPr>
        <p:blipFill rotWithShape="1">
          <a:blip r:embed="rId3">
            <a:alphaModFix/>
          </a:blip>
          <a:srcRect b="6942"/>
          <a:stretch/>
        </p:blipFill>
        <p:spPr>
          <a:xfrm>
            <a:off x="1666468" y="878950"/>
            <a:ext cx="5658664" cy="38268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gd72b06ef1b_0_277"/>
          <p:cNvGrpSpPr/>
          <p:nvPr/>
        </p:nvGrpSpPr>
        <p:grpSpPr>
          <a:xfrm>
            <a:off x="8106623" y="395388"/>
            <a:ext cx="703121" cy="200195"/>
            <a:chOff x="1796800" y="4858203"/>
            <a:chExt cx="1002025" cy="285300"/>
          </a:xfrm>
        </p:grpSpPr>
        <p:sp>
          <p:nvSpPr>
            <p:cNvPr id="414" name="Google Shape;414;gd72b06ef1b_0_27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d72b06ef1b_0_27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gd72b06ef1b_0_27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gd72b06ef1b_0_27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8" name="Google Shape;418;gd72b06ef1b_0_27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19" name="Google Shape;419;gd72b06ef1b_0_27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PROPHET</a:t>
            </a:r>
            <a:endParaRPr sz="1300" b="1">
              <a:solidFill>
                <a:srgbClr val="3F3F3F"/>
              </a:solidFill>
              <a:latin typeface="Krona One"/>
              <a:ea typeface="Krona One"/>
              <a:cs typeface="Krona One"/>
              <a:sym typeface="Krona One"/>
            </a:endParaRPr>
          </a:p>
        </p:txBody>
      </p:sp>
      <p:pic>
        <p:nvPicPr>
          <p:cNvPr id="420" name="Google Shape;420;gd72b06ef1b_0_277"/>
          <p:cNvPicPr preferRelativeResize="0"/>
          <p:nvPr/>
        </p:nvPicPr>
        <p:blipFill>
          <a:blip r:embed="rId3">
            <a:alphaModFix/>
          </a:blip>
          <a:stretch>
            <a:fillRect/>
          </a:stretch>
        </p:blipFill>
        <p:spPr>
          <a:xfrm>
            <a:off x="1971675" y="878950"/>
            <a:ext cx="5200650" cy="350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gd72b06ef1b_0_382"/>
          <p:cNvGrpSpPr/>
          <p:nvPr/>
        </p:nvGrpSpPr>
        <p:grpSpPr>
          <a:xfrm>
            <a:off x="8106623" y="395388"/>
            <a:ext cx="703121" cy="200195"/>
            <a:chOff x="1796800" y="4858203"/>
            <a:chExt cx="1002025" cy="285300"/>
          </a:xfrm>
        </p:grpSpPr>
        <p:sp>
          <p:nvSpPr>
            <p:cNvPr id="426" name="Google Shape;426;gd72b06ef1b_0_382"/>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d72b06ef1b_0_382"/>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d72b06ef1b_0_382"/>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d72b06ef1b_0_382"/>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gd72b06ef1b_0_382"/>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31" name="Google Shape;431;gd72b06ef1b_0_382"/>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LSTM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Long Short-Term Memory) First Approach</a:t>
            </a:r>
            <a:endParaRPr sz="1300" b="1">
              <a:solidFill>
                <a:srgbClr val="3F3F3F"/>
              </a:solidFill>
              <a:latin typeface="Krona One"/>
              <a:ea typeface="Krona One"/>
              <a:cs typeface="Krona One"/>
              <a:sym typeface="Krona One"/>
            </a:endParaRPr>
          </a:p>
        </p:txBody>
      </p:sp>
      <p:pic>
        <p:nvPicPr>
          <p:cNvPr id="432" name="Google Shape;432;gd72b06ef1b_0_382"/>
          <p:cNvPicPr preferRelativeResize="0"/>
          <p:nvPr/>
        </p:nvPicPr>
        <p:blipFill>
          <a:blip r:embed="rId3">
            <a:alphaModFix/>
          </a:blip>
          <a:stretch>
            <a:fillRect/>
          </a:stretch>
        </p:blipFill>
        <p:spPr>
          <a:xfrm>
            <a:off x="507700" y="875300"/>
            <a:ext cx="3504075" cy="3788450"/>
          </a:xfrm>
          <a:prstGeom prst="rect">
            <a:avLst/>
          </a:prstGeom>
          <a:noFill/>
          <a:ln>
            <a:noFill/>
          </a:ln>
        </p:spPr>
      </p:pic>
      <p:pic>
        <p:nvPicPr>
          <p:cNvPr id="433" name="Google Shape;433;gd72b06ef1b_0_382"/>
          <p:cNvPicPr preferRelativeResize="0"/>
          <p:nvPr/>
        </p:nvPicPr>
        <p:blipFill>
          <a:blip r:embed="rId4">
            <a:alphaModFix/>
          </a:blip>
          <a:stretch>
            <a:fillRect/>
          </a:stretch>
        </p:blipFill>
        <p:spPr>
          <a:xfrm>
            <a:off x="4195950" y="808700"/>
            <a:ext cx="4431749" cy="371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d72b06ef1b_0_5"/>
          <p:cNvSpPr txBox="1"/>
          <p:nvPr/>
        </p:nvSpPr>
        <p:spPr>
          <a:xfrm>
            <a:off x="622300" y="732725"/>
            <a:ext cx="71538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DEMAND FORECASTING</a:t>
            </a:r>
            <a:endParaRPr sz="1800" b="1">
              <a:solidFill>
                <a:srgbClr val="3F3F3F"/>
              </a:solidFill>
              <a:latin typeface="Krona One"/>
              <a:ea typeface="Krona One"/>
              <a:cs typeface="Krona One"/>
              <a:sym typeface="Krona One"/>
            </a:endParaRPr>
          </a:p>
        </p:txBody>
      </p:sp>
      <p:sp>
        <p:nvSpPr>
          <p:cNvPr id="107" name="Google Shape;107;gd72b06ef1b_0_5"/>
          <p:cNvSpPr txBox="1"/>
          <p:nvPr/>
        </p:nvSpPr>
        <p:spPr>
          <a:xfrm>
            <a:off x="622300" y="1153000"/>
            <a:ext cx="7524600" cy="529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rgbClr val="3F3F3F"/>
                </a:solidFill>
                <a:latin typeface="Open Sans Light"/>
                <a:ea typeface="Open Sans Light"/>
                <a:cs typeface="Open Sans Light"/>
                <a:sym typeface="Open Sans Light"/>
              </a:rPr>
              <a:t>Perfecting order sales based on demand forecasting on food with short shelf-life is one of the main concerns on preventing losses and food waste (Tsoumakas, 2019).</a:t>
            </a:r>
            <a:endParaRPr sz="1600">
              <a:solidFill>
                <a:srgbClr val="3F3F3F"/>
              </a:solidFill>
              <a:latin typeface="Open Sans Light"/>
              <a:ea typeface="Open Sans Light"/>
              <a:cs typeface="Open Sans Light"/>
              <a:sym typeface="Open Sans Light"/>
            </a:endParaRPr>
          </a:p>
        </p:txBody>
      </p:sp>
      <p:sp>
        <p:nvSpPr>
          <p:cNvPr id="108" name="Google Shape;108;gd72b06ef1b_0_5"/>
          <p:cNvSpPr txBox="1"/>
          <p:nvPr/>
        </p:nvSpPr>
        <p:spPr>
          <a:xfrm>
            <a:off x="622300" y="1957275"/>
            <a:ext cx="71538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BALANCE</a:t>
            </a:r>
            <a:endParaRPr sz="1800" b="1">
              <a:solidFill>
                <a:srgbClr val="3F3F3F"/>
              </a:solidFill>
              <a:latin typeface="Krona One"/>
              <a:ea typeface="Krona One"/>
              <a:cs typeface="Krona One"/>
              <a:sym typeface="Krona One"/>
            </a:endParaRPr>
          </a:p>
        </p:txBody>
      </p:sp>
      <p:sp>
        <p:nvSpPr>
          <p:cNvPr id="109" name="Google Shape;109;gd72b06ef1b_0_5"/>
          <p:cNvSpPr txBox="1"/>
          <p:nvPr/>
        </p:nvSpPr>
        <p:spPr>
          <a:xfrm>
            <a:off x="622300" y="2377550"/>
            <a:ext cx="7524600" cy="529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rgbClr val="3F3F3F"/>
                </a:solidFill>
                <a:latin typeface="Open Sans Light"/>
                <a:ea typeface="Open Sans Light"/>
                <a:cs typeface="Open Sans Light"/>
                <a:sym typeface="Open Sans Light"/>
              </a:rPr>
              <a:t>Find a balance between predicted sales and an expected return rate based on the freshness of the product and the expiration date. </a:t>
            </a:r>
            <a:endParaRPr sz="1600">
              <a:solidFill>
                <a:srgbClr val="3F3F3F"/>
              </a:solidFill>
              <a:latin typeface="Open Sans Light"/>
              <a:ea typeface="Open Sans Light"/>
              <a:cs typeface="Open Sans Light"/>
              <a:sym typeface="Open Sans Light"/>
            </a:endParaRPr>
          </a:p>
          <a:p>
            <a:pPr marL="0" lvl="0" indent="0" algn="l" rtl="0">
              <a:spcBef>
                <a:spcPts val="0"/>
              </a:spcBef>
              <a:spcAft>
                <a:spcPts val="0"/>
              </a:spcAft>
              <a:buNone/>
            </a:pPr>
            <a:endParaRPr sz="1600">
              <a:solidFill>
                <a:srgbClr val="3F3F3F"/>
              </a:solidFill>
              <a:latin typeface="Open Sans Light"/>
              <a:ea typeface="Open Sans Light"/>
              <a:cs typeface="Open Sans Light"/>
              <a:sym typeface="Open Sans Light"/>
            </a:endParaRPr>
          </a:p>
        </p:txBody>
      </p:sp>
      <p:sp>
        <p:nvSpPr>
          <p:cNvPr id="110" name="Google Shape;110;gd72b06ef1b_0_5"/>
          <p:cNvSpPr txBox="1"/>
          <p:nvPr/>
        </p:nvSpPr>
        <p:spPr>
          <a:xfrm>
            <a:off x="622300" y="2907050"/>
            <a:ext cx="71538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ML TIME-SERIES PREDICTION</a:t>
            </a:r>
            <a:endParaRPr sz="1800" b="1">
              <a:solidFill>
                <a:srgbClr val="3F3F3F"/>
              </a:solidFill>
              <a:latin typeface="Krona One"/>
              <a:ea typeface="Krona One"/>
              <a:cs typeface="Krona One"/>
              <a:sym typeface="Krona One"/>
            </a:endParaRPr>
          </a:p>
        </p:txBody>
      </p:sp>
      <p:sp>
        <p:nvSpPr>
          <p:cNvPr id="111" name="Google Shape;111;gd72b06ef1b_0_5"/>
          <p:cNvSpPr txBox="1"/>
          <p:nvPr/>
        </p:nvSpPr>
        <p:spPr>
          <a:xfrm>
            <a:off x="622300" y="3327325"/>
            <a:ext cx="7524600" cy="529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a:solidFill>
                  <a:srgbClr val="3F3F3F"/>
                </a:solidFill>
                <a:latin typeface="Open Sans Light"/>
                <a:ea typeface="Open Sans Light"/>
                <a:cs typeface="Open Sans Light"/>
                <a:sym typeface="Open Sans Light"/>
              </a:rPr>
              <a:t>Use machine learning algorithms that uses sales and orders prediction including the challenges and opportunities that a model like this would bring for replicability in similar industries.</a:t>
            </a:r>
            <a:endParaRPr sz="1600">
              <a:solidFill>
                <a:srgbClr val="3F3F3F"/>
              </a:solidFill>
              <a:latin typeface="Open Sans Light"/>
              <a:ea typeface="Open Sans Light"/>
              <a:cs typeface="Open Sans Light"/>
              <a:sym typeface="Open Sans Light"/>
            </a:endParaRPr>
          </a:p>
          <a:p>
            <a:pPr marL="0" lvl="0" indent="0" algn="l" rtl="0">
              <a:spcBef>
                <a:spcPts val="0"/>
              </a:spcBef>
              <a:spcAft>
                <a:spcPts val="0"/>
              </a:spcAft>
              <a:buNone/>
            </a:pPr>
            <a:endParaRPr sz="1600">
              <a:solidFill>
                <a:srgbClr val="3F3F3F"/>
              </a:solidFill>
              <a:latin typeface="Open Sans Light"/>
              <a:ea typeface="Open Sans Light"/>
              <a:cs typeface="Open Sans Light"/>
              <a:sym typeface="Open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gd72b06ef1b_0_394"/>
          <p:cNvGrpSpPr/>
          <p:nvPr/>
        </p:nvGrpSpPr>
        <p:grpSpPr>
          <a:xfrm>
            <a:off x="8106623" y="395388"/>
            <a:ext cx="703121" cy="200195"/>
            <a:chOff x="1796800" y="4858203"/>
            <a:chExt cx="1002025" cy="285300"/>
          </a:xfrm>
        </p:grpSpPr>
        <p:sp>
          <p:nvSpPr>
            <p:cNvPr id="439" name="Google Shape;439;gd72b06ef1b_0_394"/>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d72b06ef1b_0_394"/>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gd72b06ef1b_0_394"/>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d72b06ef1b_0_394"/>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3" name="Google Shape;443;gd72b06ef1b_0_394"/>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44" name="Google Shape;444;gd72b06ef1b_0_394"/>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LSTM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Long Short-Term Memory) First Approach</a:t>
            </a:r>
            <a:endParaRPr sz="1300" b="1">
              <a:solidFill>
                <a:srgbClr val="3F3F3F"/>
              </a:solidFill>
              <a:latin typeface="Krona One"/>
              <a:ea typeface="Krona One"/>
              <a:cs typeface="Krona One"/>
              <a:sym typeface="Krona One"/>
            </a:endParaRPr>
          </a:p>
        </p:txBody>
      </p:sp>
      <p:pic>
        <p:nvPicPr>
          <p:cNvPr id="445" name="Google Shape;445;gd72b06ef1b_0_394"/>
          <p:cNvPicPr preferRelativeResize="0"/>
          <p:nvPr/>
        </p:nvPicPr>
        <p:blipFill rotWithShape="1">
          <a:blip r:embed="rId3">
            <a:alphaModFix/>
          </a:blip>
          <a:srcRect l="7852" t="26674" r="35894" b="11206"/>
          <a:stretch/>
        </p:blipFill>
        <p:spPr>
          <a:xfrm>
            <a:off x="1006662" y="878950"/>
            <a:ext cx="7130675" cy="3663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0" name="Google Shape;450;gd72b06ef1b_0_330"/>
          <p:cNvGrpSpPr/>
          <p:nvPr/>
        </p:nvGrpSpPr>
        <p:grpSpPr>
          <a:xfrm>
            <a:off x="8106623" y="395388"/>
            <a:ext cx="703121" cy="200195"/>
            <a:chOff x="1796800" y="4858203"/>
            <a:chExt cx="1002025" cy="285300"/>
          </a:xfrm>
        </p:grpSpPr>
        <p:sp>
          <p:nvSpPr>
            <p:cNvPr id="451" name="Google Shape;451;gd72b06ef1b_0_330"/>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gd72b06ef1b_0_330"/>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d72b06ef1b_0_330"/>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d72b06ef1b_0_330"/>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5" name="Google Shape;455;gd72b06ef1b_0_330"/>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56" name="Google Shape;456;gd72b06ef1b_0_330"/>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LSTM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Long Short-Term Memory) Second approach</a:t>
            </a:r>
            <a:endParaRPr sz="1300" b="1">
              <a:solidFill>
                <a:srgbClr val="3F3F3F"/>
              </a:solidFill>
              <a:latin typeface="Krona One"/>
              <a:ea typeface="Krona One"/>
              <a:cs typeface="Krona One"/>
              <a:sym typeface="Krona One"/>
            </a:endParaRPr>
          </a:p>
        </p:txBody>
      </p:sp>
      <p:pic>
        <p:nvPicPr>
          <p:cNvPr id="457" name="Google Shape;457;gd72b06ef1b_0_330"/>
          <p:cNvPicPr preferRelativeResize="0"/>
          <p:nvPr/>
        </p:nvPicPr>
        <p:blipFill rotWithShape="1">
          <a:blip r:embed="rId3">
            <a:alphaModFix/>
          </a:blip>
          <a:srcRect r="8012"/>
          <a:stretch/>
        </p:blipFill>
        <p:spPr>
          <a:xfrm>
            <a:off x="306950" y="848225"/>
            <a:ext cx="3021201" cy="1847425"/>
          </a:xfrm>
          <a:prstGeom prst="rect">
            <a:avLst/>
          </a:prstGeom>
          <a:noFill/>
          <a:ln>
            <a:noFill/>
          </a:ln>
        </p:spPr>
      </p:pic>
      <p:pic>
        <p:nvPicPr>
          <p:cNvPr id="458" name="Google Shape;458;gd72b06ef1b_0_330"/>
          <p:cNvPicPr preferRelativeResize="0"/>
          <p:nvPr/>
        </p:nvPicPr>
        <p:blipFill rotWithShape="1">
          <a:blip r:embed="rId4">
            <a:alphaModFix/>
          </a:blip>
          <a:srcRect r="5132"/>
          <a:stretch/>
        </p:blipFill>
        <p:spPr>
          <a:xfrm>
            <a:off x="306950" y="2695650"/>
            <a:ext cx="3657649" cy="1847425"/>
          </a:xfrm>
          <a:prstGeom prst="rect">
            <a:avLst/>
          </a:prstGeom>
          <a:noFill/>
          <a:ln>
            <a:noFill/>
          </a:ln>
        </p:spPr>
      </p:pic>
      <p:pic>
        <p:nvPicPr>
          <p:cNvPr id="459" name="Google Shape;459;gd72b06ef1b_0_330"/>
          <p:cNvPicPr preferRelativeResize="0"/>
          <p:nvPr/>
        </p:nvPicPr>
        <p:blipFill rotWithShape="1">
          <a:blip r:embed="rId5">
            <a:alphaModFix/>
          </a:blip>
          <a:srcRect l="-2480" r="2479"/>
          <a:stretch/>
        </p:blipFill>
        <p:spPr>
          <a:xfrm>
            <a:off x="5786825" y="961351"/>
            <a:ext cx="3073325" cy="1777975"/>
          </a:xfrm>
          <a:prstGeom prst="rect">
            <a:avLst/>
          </a:prstGeom>
          <a:noFill/>
          <a:ln>
            <a:noFill/>
          </a:ln>
        </p:spPr>
      </p:pic>
      <p:pic>
        <p:nvPicPr>
          <p:cNvPr id="460" name="Google Shape;460;gd72b06ef1b_0_330"/>
          <p:cNvPicPr preferRelativeResize="0"/>
          <p:nvPr/>
        </p:nvPicPr>
        <p:blipFill>
          <a:blip r:embed="rId6">
            <a:alphaModFix/>
          </a:blip>
          <a:stretch>
            <a:fillRect/>
          </a:stretch>
        </p:blipFill>
        <p:spPr>
          <a:xfrm>
            <a:off x="3352325" y="738150"/>
            <a:ext cx="2445350" cy="2119725"/>
          </a:xfrm>
          <a:prstGeom prst="rect">
            <a:avLst/>
          </a:prstGeom>
          <a:noFill/>
          <a:ln>
            <a:noFill/>
          </a:ln>
        </p:spPr>
      </p:pic>
      <p:pic>
        <p:nvPicPr>
          <p:cNvPr id="461" name="Google Shape;461;gd72b06ef1b_0_330"/>
          <p:cNvPicPr preferRelativeResize="0"/>
          <p:nvPr/>
        </p:nvPicPr>
        <p:blipFill>
          <a:blip r:embed="rId7">
            <a:alphaModFix/>
          </a:blip>
          <a:stretch>
            <a:fillRect/>
          </a:stretch>
        </p:blipFill>
        <p:spPr>
          <a:xfrm>
            <a:off x="5423425" y="2857875"/>
            <a:ext cx="3512925" cy="16637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6" name="Google Shape;466;gd72b06ef1b_0_317"/>
          <p:cNvGrpSpPr/>
          <p:nvPr/>
        </p:nvGrpSpPr>
        <p:grpSpPr>
          <a:xfrm>
            <a:off x="8106623" y="395388"/>
            <a:ext cx="703121" cy="200195"/>
            <a:chOff x="1796800" y="4858203"/>
            <a:chExt cx="1002025" cy="285300"/>
          </a:xfrm>
        </p:grpSpPr>
        <p:sp>
          <p:nvSpPr>
            <p:cNvPr id="467" name="Google Shape;467;gd72b06ef1b_0_317"/>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d72b06ef1b_0_317"/>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d72b06ef1b_0_317"/>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d72b06ef1b_0_317"/>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1" name="Google Shape;471;gd72b06ef1b_0_317"/>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472" name="Google Shape;472;gd72b06ef1b_0_317"/>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LSTM </a:t>
            </a:r>
            <a:r>
              <a:rPr lang="en-US" sz="1300" b="1">
                <a:solidFill>
                  <a:srgbClr val="3F3F3F"/>
                </a:solidFill>
                <a:latin typeface="Krona One"/>
                <a:ea typeface="Krona One"/>
                <a:cs typeface="Krona One"/>
                <a:sym typeface="Krona One"/>
              </a:rPr>
              <a:t>(</a:t>
            </a:r>
            <a:r>
              <a:rPr lang="en-US" sz="1300">
                <a:solidFill>
                  <a:srgbClr val="404041"/>
                </a:solidFill>
                <a:latin typeface="Krona One"/>
                <a:ea typeface="Krona One"/>
                <a:cs typeface="Krona One"/>
                <a:sym typeface="Krona One"/>
              </a:rPr>
              <a:t>Long Short-Term Memory) Second approach</a:t>
            </a:r>
            <a:endParaRPr sz="1300" b="1">
              <a:solidFill>
                <a:srgbClr val="3F3F3F"/>
              </a:solidFill>
              <a:latin typeface="Krona One"/>
              <a:ea typeface="Krona One"/>
              <a:cs typeface="Krona One"/>
              <a:sym typeface="Krona One"/>
            </a:endParaRPr>
          </a:p>
        </p:txBody>
      </p:sp>
      <p:pic>
        <p:nvPicPr>
          <p:cNvPr id="473" name="Google Shape;473;gd72b06ef1b_0_317"/>
          <p:cNvPicPr preferRelativeResize="0"/>
          <p:nvPr/>
        </p:nvPicPr>
        <p:blipFill>
          <a:blip r:embed="rId3">
            <a:alphaModFix/>
          </a:blip>
          <a:stretch>
            <a:fillRect/>
          </a:stretch>
        </p:blipFill>
        <p:spPr>
          <a:xfrm>
            <a:off x="2252325" y="944000"/>
            <a:ext cx="6706499" cy="3514450"/>
          </a:xfrm>
          <a:prstGeom prst="rect">
            <a:avLst/>
          </a:prstGeom>
          <a:noFill/>
          <a:ln>
            <a:noFill/>
          </a:ln>
        </p:spPr>
      </p:pic>
      <p:pic>
        <p:nvPicPr>
          <p:cNvPr id="474" name="Google Shape;474;gd72b06ef1b_0_317"/>
          <p:cNvPicPr preferRelativeResize="0"/>
          <p:nvPr/>
        </p:nvPicPr>
        <p:blipFill>
          <a:blip r:embed="rId4">
            <a:alphaModFix/>
          </a:blip>
          <a:stretch>
            <a:fillRect/>
          </a:stretch>
        </p:blipFill>
        <p:spPr>
          <a:xfrm>
            <a:off x="204950" y="1196275"/>
            <a:ext cx="2047375" cy="310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d72b06ef1b_0_520"/>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gd72b06ef1b_0_520"/>
          <p:cNvSpPr txBox="1"/>
          <p:nvPr/>
        </p:nvSpPr>
        <p:spPr>
          <a:xfrm>
            <a:off x="1100100" y="2486875"/>
            <a:ext cx="69438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RESULTS</a:t>
            </a:r>
            <a:endParaRPr sz="3600" b="1">
              <a:solidFill>
                <a:srgbClr val="3F3F3F"/>
              </a:solidFill>
              <a:latin typeface="Krona One"/>
              <a:ea typeface="Krona One"/>
              <a:cs typeface="Krona One"/>
              <a:sym typeface="Krona One"/>
            </a:endParaRPr>
          </a:p>
        </p:txBody>
      </p:sp>
      <p:sp>
        <p:nvSpPr>
          <p:cNvPr id="481" name="Google Shape;481;gd72b06ef1b_0_520"/>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General findings</a:t>
            </a:r>
            <a:endParaRPr sz="1600">
              <a:solidFill>
                <a:srgbClr val="3F3F3F"/>
              </a:solidFill>
              <a:latin typeface="Open Sans Light"/>
              <a:ea typeface="Open Sans Light"/>
              <a:cs typeface="Open Sans Light"/>
              <a:sym typeface="Open Sans Light"/>
            </a:endParaRPr>
          </a:p>
        </p:txBody>
      </p:sp>
      <p:sp>
        <p:nvSpPr>
          <p:cNvPr id="482" name="Google Shape;482;gd72b06ef1b_0_520"/>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06</a:t>
            </a:r>
            <a:endParaRPr sz="6000" b="1">
              <a:solidFill>
                <a:srgbClr val="FFFFFF"/>
              </a:solidFill>
              <a:latin typeface="Krona One"/>
              <a:ea typeface="Krona One"/>
              <a:cs typeface="Krona One"/>
              <a:sym typeface="Krona On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d72b06ef1b_0_600"/>
          <p:cNvSpPr txBox="1"/>
          <p:nvPr/>
        </p:nvSpPr>
        <p:spPr>
          <a:xfrm>
            <a:off x="712950" y="1452851"/>
            <a:ext cx="2370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LINEAR</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REGRESSION</a:t>
            </a:r>
            <a:endParaRPr sz="1600" b="1">
              <a:solidFill>
                <a:srgbClr val="3F3F3F"/>
              </a:solidFill>
              <a:latin typeface="Krona One"/>
              <a:ea typeface="Krona One"/>
              <a:cs typeface="Krona One"/>
              <a:sym typeface="Krona One"/>
            </a:endParaRPr>
          </a:p>
        </p:txBody>
      </p:sp>
      <p:sp>
        <p:nvSpPr>
          <p:cNvPr id="489" name="Google Shape;489;gd72b06ef1b_0_600"/>
          <p:cNvSpPr txBox="1"/>
          <p:nvPr/>
        </p:nvSpPr>
        <p:spPr>
          <a:xfrm>
            <a:off x="650119" y="1883175"/>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391.065</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SIMPLIFIED</a:t>
            </a:r>
            <a:endParaRPr sz="1600">
              <a:solidFill>
                <a:srgbClr val="3F3F3F"/>
              </a:solidFill>
              <a:latin typeface="Open Sans Light"/>
              <a:ea typeface="Open Sans Light"/>
              <a:cs typeface="Open Sans Light"/>
              <a:sym typeface="Open Sans Light"/>
            </a:endParaRPr>
          </a:p>
        </p:txBody>
      </p:sp>
      <p:sp>
        <p:nvSpPr>
          <p:cNvPr id="490" name="Google Shape;490;gd72b06ef1b_0_600"/>
          <p:cNvSpPr txBox="1"/>
          <p:nvPr/>
        </p:nvSpPr>
        <p:spPr>
          <a:xfrm>
            <a:off x="3083024" y="1452850"/>
            <a:ext cx="30051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ARIMA</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MODEL</a:t>
            </a:r>
            <a:endParaRPr sz="1600" b="1">
              <a:solidFill>
                <a:srgbClr val="3F3F3F"/>
              </a:solidFill>
              <a:latin typeface="Krona One"/>
              <a:ea typeface="Krona One"/>
              <a:cs typeface="Krona One"/>
              <a:sym typeface="Krona One"/>
            </a:endParaRPr>
          </a:p>
        </p:txBody>
      </p:sp>
      <p:sp>
        <p:nvSpPr>
          <p:cNvPr id="491" name="Google Shape;491;gd72b06ef1b_0_600"/>
          <p:cNvSpPr txBox="1"/>
          <p:nvPr/>
        </p:nvSpPr>
        <p:spPr>
          <a:xfrm>
            <a:off x="3337469" y="1883175"/>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312.008</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OVER-SIMPLIFIED</a:t>
            </a:r>
            <a:endParaRPr sz="1600">
              <a:solidFill>
                <a:srgbClr val="3F3F3F"/>
              </a:solidFill>
              <a:latin typeface="Open Sans Light"/>
              <a:ea typeface="Open Sans Light"/>
              <a:cs typeface="Open Sans Light"/>
              <a:sym typeface="Open Sans Light"/>
            </a:endParaRPr>
          </a:p>
        </p:txBody>
      </p:sp>
      <p:sp>
        <p:nvSpPr>
          <p:cNvPr id="492" name="Google Shape;492;gd72b06ef1b_0_600"/>
          <p:cNvSpPr txBox="1"/>
          <p:nvPr/>
        </p:nvSpPr>
        <p:spPr>
          <a:xfrm>
            <a:off x="6087976" y="1452851"/>
            <a:ext cx="2370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SIMPLE MOVING</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AVERAGE</a:t>
            </a:r>
            <a:endParaRPr sz="1600" b="1">
              <a:solidFill>
                <a:srgbClr val="3F3F3F"/>
              </a:solidFill>
              <a:latin typeface="Krona One"/>
              <a:ea typeface="Krona One"/>
              <a:cs typeface="Krona One"/>
              <a:sym typeface="Krona One"/>
            </a:endParaRPr>
          </a:p>
        </p:txBody>
      </p:sp>
      <p:sp>
        <p:nvSpPr>
          <p:cNvPr id="493" name="Google Shape;493;gd72b06ef1b_0_600"/>
          <p:cNvSpPr txBox="1"/>
          <p:nvPr/>
        </p:nvSpPr>
        <p:spPr>
          <a:xfrm>
            <a:off x="6029027" y="1883175"/>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351.230</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SIMPLIFIED</a:t>
            </a:r>
            <a:endParaRPr sz="1600">
              <a:solidFill>
                <a:srgbClr val="3F3F3F"/>
              </a:solidFill>
              <a:latin typeface="Open Sans Light"/>
              <a:ea typeface="Open Sans Light"/>
              <a:cs typeface="Open Sans Light"/>
              <a:sym typeface="Open Sans Light"/>
            </a:endParaRPr>
          </a:p>
        </p:txBody>
      </p:sp>
      <p:sp>
        <p:nvSpPr>
          <p:cNvPr id="494" name="Google Shape;494;gd72b06ef1b_0_600"/>
          <p:cNvSpPr txBox="1"/>
          <p:nvPr/>
        </p:nvSpPr>
        <p:spPr>
          <a:xfrm>
            <a:off x="712950" y="3544650"/>
            <a:ext cx="2370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XGBOOST REGRESSOR</a:t>
            </a:r>
            <a:endParaRPr sz="1600" b="1">
              <a:solidFill>
                <a:srgbClr val="3F3F3F"/>
              </a:solidFill>
              <a:latin typeface="Krona One"/>
              <a:ea typeface="Krona One"/>
              <a:cs typeface="Krona One"/>
              <a:sym typeface="Krona One"/>
            </a:endParaRPr>
          </a:p>
        </p:txBody>
      </p:sp>
      <p:sp>
        <p:nvSpPr>
          <p:cNvPr id="495" name="Google Shape;495;gd72b06ef1b_0_600"/>
          <p:cNvSpPr txBox="1"/>
          <p:nvPr/>
        </p:nvSpPr>
        <p:spPr>
          <a:xfrm>
            <a:off x="650019" y="3964950"/>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1.141</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OVERFITTING</a:t>
            </a:r>
            <a:endParaRPr sz="1600">
              <a:solidFill>
                <a:srgbClr val="3F3F3F"/>
              </a:solidFill>
              <a:latin typeface="Open Sans Light"/>
              <a:ea typeface="Open Sans Light"/>
              <a:cs typeface="Open Sans Light"/>
              <a:sym typeface="Open Sans Light"/>
            </a:endParaRPr>
          </a:p>
        </p:txBody>
      </p:sp>
      <p:sp>
        <p:nvSpPr>
          <p:cNvPr id="496" name="Google Shape;496;gd72b06ef1b_0_600"/>
          <p:cNvSpPr txBox="1"/>
          <p:nvPr/>
        </p:nvSpPr>
        <p:spPr>
          <a:xfrm>
            <a:off x="3400400" y="3673050"/>
            <a:ext cx="2370300" cy="36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PROPHET</a:t>
            </a:r>
            <a:endParaRPr sz="1600" b="1">
              <a:solidFill>
                <a:srgbClr val="3F3F3F"/>
              </a:solidFill>
              <a:latin typeface="Krona One"/>
              <a:ea typeface="Krona One"/>
              <a:cs typeface="Krona One"/>
              <a:sym typeface="Krona One"/>
            </a:endParaRPr>
          </a:p>
        </p:txBody>
      </p:sp>
      <p:sp>
        <p:nvSpPr>
          <p:cNvPr id="497" name="Google Shape;497;gd72b06ef1b_0_600"/>
          <p:cNvSpPr txBox="1"/>
          <p:nvPr/>
        </p:nvSpPr>
        <p:spPr>
          <a:xfrm>
            <a:off x="3337469" y="3964950"/>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41.408</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BETTER FIT</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endParaRPr sz="1600">
              <a:solidFill>
                <a:srgbClr val="3F3F3F"/>
              </a:solidFill>
              <a:latin typeface="Open Sans Light"/>
              <a:ea typeface="Open Sans Light"/>
              <a:cs typeface="Open Sans Light"/>
              <a:sym typeface="Open Sans Light"/>
            </a:endParaRPr>
          </a:p>
        </p:txBody>
      </p:sp>
      <p:sp>
        <p:nvSpPr>
          <p:cNvPr id="498" name="Google Shape;498;gd72b06ef1b_0_600"/>
          <p:cNvSpPr txBox="1"/>
          <p:nvPr/>
        </p:nvSpPr>
        <p:spPr>
          <a:xfrm>
            <a:off x="6087976" y="3544650"/>
            <a:ext cx="2370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LONG SHORT TERM MEMORY</a:t>
            </a:r>
            <a:endParaRPr sz="1600" b="1">
              <a:solidFill>
                <a:srgbClr val="3F3F3F"/>
              </a:solidFill>
              <a:latin typeface="Krona One"/>
              <a:ea typeface="Krona One"/>
              <a:cs typeface="Krona One"/>
              <a:sym typeface="Krona One"/>
            </a:endParaRPr>
          </a:p>
        </p:txBody>
      </p:sp>
      <p:sp>
        <p:nvSpPr>
          <p:cNvPr id="499" name="Google Shape;499;gd72b06ef1b_0_600"/>
          <p:cNvSpPr txBox="1"/>
          <p:nvPr/>
        </p:nvSpPr>
        <p:spPr>
          <a:xfrm>
            <a:off x="6029027" y="3964950"/>
            <a:ext cx="24894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RMSE: 3.352</a:t>
            </a:r>
            <a:endParaRPr sz="1600">
              <a:solidFill>
                <a:srgbClr val="3F3F3F"/>
              </a:solidFill>
              <a:latin typeface="Open Sans Light"/>
              <a:ea typeface="Open Sans Light"/>
              <a:cs typeface="Open Sans Light"/>
              <a:sym typeface="Open Sans Light"/>
            </a:endParaRPr>
          </a:p>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GOOD FIT</a:t>
            </a:r>
            <a:endParaRPr sz="1600">
              <a:solidFill>
                <a:srgbClr val="3F3F3F"/>
              </a:solidFill>
              <a:latin typeface="Open Sans Light"/>
              <a:ea typeface="Open Sans Light"/>
              <a:cs typeface="Open Sans Light"/>
              <a:sym typeface="Open Sans Light"/>
            </a:endParaRPr>
          </a:p>
        </p:txBody>
      </p:sp>
      <p:sp>
        <p:nvSpPr>
          <p:cNvPr id="500" name="Google Shape;500;gd72b06ef1b_0_600"/>
          <p:cNvSpPr/>
          <p:nvPr/>
        </p:nvSpPr>
        <p:spPr>
          <a:xfrm>
            <a:off x="1546500" y="632050"/>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gd72b06ef1b_0_600"/>
          <p:cNvGrpSpPr/>
          <p:nvPr/>
        </p:nvGrpSpPr>
        <p:grpSpPr>
          <a:xfrm>
            <a:off x="1714965" y="799618"/>
            <a:ext cx="366269" cy="368091"/>
            <a:chOff x="-62150375" y="2664925"/>
            <a:chExt cx="316650" cy="318225"/>
          </a:xfrm>
        </p:grpSpPr>
        <p:sp>
          <p:nvSpPr>
            <p:cNvPr id="502" name="Google Shape;502;gd72b06ef1b_0_600"/>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d72b06ef1b_0_600"/>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gd72b06ef1b_0_600"/>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d72b06ef1b_0_600"/>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gd72b06ef1b_0_600"/>
          <p:cNvSpPr/>
          <p:nvPr/>
        </p:nvSpPr>
        <p:spPr>
          <a:xfrm>
            <a:off x="4233950" y="632050"/>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gd72b06ef1b_0_600"/>
          <p:cNvSpPr/>
          <p:nvPr/>
        </p:nvSpPr>
        <p:spPr>
          <a:xfrm>
            <a:off x="6847900" y="632050"/>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gd72b06ef1b_0_600"/>
          <p:cNvSpPr/>
          <p:nvPr/>
        </p:nvSpPr>
        <p:spPr>
          <a:xfrm>
            <a:off x="1530425" y="2754113"/>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d72b06ef1b_0_600"/>
          <p:cNvSpPr/>
          <p:nvPr/>
        </p:nvSpPr>
        <p:spPr>
          <a:xfrm>
            <a:off x="4217875" y="2754113"/>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gd72b06ef1b_0_600"/>
          <p:cNvSpPr/>
          <p:nvPr/>
        </p:nvSpPr>
        <p:spPr>
          <a:xfrm>
            <a:off x="6831825" y="2754113"/>
            <a:ext cx="703200" cy="7032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gd72b06ef1b_0_600"/>
          <p:cNvSpPr/>
          <p:nvPr/>
        </p:nvSpPr>
        <p:spPr>
          <a:xfrm>
            <a:off x="4393510" y="799599"/>
            <a:ext cx="384122" cy="368096"/>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 name="Google Shape;512;gd72b06ef1b_0_600"/>
          <p:cNvGrpSpPr/>
          <p:nvPr/>
        </p:nvGrpSpPr>
        <p:grpSpPr>
          <a:xfrm>
            <a:off x="7013375" y="799553"/>
            <a:ext cx="384133" cy="368064"/>
            <a:chOff x="1487200" y="2021475"/>
            <a:chExt cx="483125" cy="483150"/>
          </a:xfrm>
        </p:grpSpPr>
        <p:sp>
          <p:nvSpPr>
            <p:cNvPr id="513" name="Google Shape;513;gd72b06ef1b_0_600"/>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gd72b06ef1b_0_600"/>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gd72b06ef1b_0_600"/>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gd72b06ef1b_0_600"/>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 name="Google Shape;517;gd72b06ef1b_0_600"/>
          <p:cNvGrpSpPr/>
          <p:nvPr/>
        </p:nvGrpSpPr>
        <p:grpSpPr>
          <a:xfrm>
            <a:off x="6948955" y="2950475"/>
            <a:ext cx="448291" cy="310414"/>
            <a:chOff x="5159450" y="1919950"/>
            <a:chExt cx="1541050" cy="862500"/>
          </a:xfrm>
        </p:grpSpPr>
        <p:sp>
          <p:nvSpPr>
            <p:cNvPr id="518" name="Google Shape;518;gd72b06ef1b_0_60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F7F7F7"/>
              </a:solidFill>
              <a:prstDash val="solid"/>
              <a:round/>
              <a:headEnd type="oval" w="med" len="med"/>
              <a:tailEnd type="oval" w="med" len="med"/>
            </a:ln>
          </p:spPr>
        </p:sp>
        <p:grpSp>
          <p:nvGrpSpPr>
            <p:cNvPr id="519" name="Google Shape;519;gd72b06ef1b_0_600"/>
            <p:cNvGrpSpPr/>
            <p:nvPr/>
          </p:nvGrpSpPr>
          <p:grpSpPr>
            <a:xfrm>
              <a:off x="5159450" y="1919950"/>
              <a:ext cx="1541050" cy="862500"/>
              <a:chOff x="5159450" y="1919950"/>
              <a:chExt cx="1541050" cy="862500"/>
            </a:xfrm>
          </p:grpSpPr>
          <p:cxnSp>
            <p:nvCxnSpPr>
              <p:cNvPr id="520" name="Google Shape;520;gd72b06ef1b_0_600"/>
              <p:cNvCxnSpPr/>
              <p:nvPr/>
            </p:nvCxnSpPr>
            <p:spPr>
              <a:xfrm>
                <a:off x="5159450" y="1919950"/>
                <a:ext cx="0" cy="862500"/>
              </a:xfrm>
              <a:prstGeom prst="straightConnector1">
                <a:avLst/>
              </a:prstGeom>
              <a:noFill/>
              <a:ln w="9525" cap="flat" cmpd="sng">
                <a:solidFill>
                  <a:srgbClr val="F7F7F7"/>
                </a:solidFill>
                <a:prstDash val="solid"/>
                <a:round/>
                <a:headEnd type="none" w="med" len="med"/>
                <a:tailEnd type="none" w="med" len="med"/>
              </a:ln>
            </p:spPr>
          </p:cxnSp>
          <p:cxnSp>
            <p:nvCxnSpPr>
              <p:cNvPr id="521" name="Google Shape;521;gd72b06ef1b_0_600"/>
              <p:cNvCxnSpPr/>
              <p:nvPr/>
            </p:nvCxnSpPr>
            <p:spPr>
              <a:xfrm>
                <a:off x="5161200" y="2778975"/>
                <a:ext cx="1539300" cy="0"/>
              </a:xfrm>
              <a:prstGeom prst="straightConnector1">
                <a:avLst/>
              </a:prstGeom>
              <a:noFill/>
              <a:ln w="9525" cap="flat" cmpd="sng">
                <a:solidFill>
                  <a:srgbClr val="F7F7F7"/>
                </a:solidFill>
                <a:prstDash val="solid"/>
                <a:round/>
                <a:headEnd type="none" w="med" len="med"/>
                <a:tailEnd type="none" w="med" len="med"/>
              </a:ln>
            </p:spPr>
          </p:cxnSp>
        </p:grpSp>
      </p:grpSp>
      <p:grpSp>
        <p:nvGrpSpPr>
          <p:cNvPr id="522" name="Google Shape;522;gd72b06ef1b_0_600"/>
          <p:cNvGrpSpPr/>
          <p:nvPr/>
        </p:nvGrpSpPr>
        <p:grpSpPr>
          <a:xfrm>
            <a:off x="1706227" y="2935599"/>
            <a:ext cx="351610" cy="340168"/>
            <a:chOff x="3270550" y="832575"/>
            <a:chExt cx="499375" cy="483125"/>
          </a:xfrm>
        </p:grpSpPr>
        <p:sp>
          <p:nvSpPr>
            <p:cNvPr id="523" name="Google Shape;523;gd72b06ef1b_0_600"/>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7F7F7"/>
            </a:solidFill>
            <a:ln w="9525" cap="flat" cmpd="sng">
              <a:solidFill>
                <a:srgbClr val="F7F7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 name="Google Shape;524;gd72b06ef1b_0_600"/>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7F7F7"/>
            </a:solidFill>
            <a:ln w="9525" cap="flat" cmpd="sng">
              <a:solidFill>
                <a:srgbClr val="F7F7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 name="Google Shape;525;gd72b06ef1b_0_600"/>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7F7F7"/>
            </a:solidFill>
            <a:ln w="9525" cap="flat" cmpd="sng">
              <a:solidFill>
                <a:srgbClr val="F7F7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 name="Google Shape;526;gd72b06ef1b_0_600"/>
          <p:cNvGrpSpPr/>
          <p:nvPr/>
        </p:nvGrpSpPr>
        <p:grpSpPr>
          <a:xfrm>
            <a:off x="4359075" y="2935610"/>
            <a:ext cx="420796" cy="421914"/>
            <a:chOff x="-2060175" y="2768875"/>
            <a:chExt cx="291450" cy="292225"/>
          </a:xfrm>
        </p:grpSpPr>
        <p:sp>
          <p:nvSpPr>
            <p:cNvPr id="527" name="Google Shape;527;gd72b06ef1b_0_600"/>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gd72b06ef1b_0_600"/>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d72b06ef1b_0_906"/>
          <p:cNvSpPr txBox="1">
            <a:spLocks noGrp="1"/>
          </p:cNvSpPr>
          <p:nvPr>
            <p:ph type="ctrTitle"/>
          </p:nvPr>
        </p:nvSpPr>
        <p:spPr>
          <a:xfrm>
            <a:off x="923925" y="759075"/>
            <a:ext cx="7610100" cy="699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04041"/>
              </a:buClr>
              <a:buSzPts val="3000"/>
              <a:buFont typeface="Arial"/>
              <a:buNone/>
            </a:pPr>
            <a:r>
              <a:rPr lang="en-US" sz="1800">
                <a:latin typeface="Krona One"/>
                <a:ea typeface="Krona One"/>
                <a:cs typeface="Krona One"/>
                <a:sym typeface="Krona One"/>
              </a:rPr>
              <a:t>HYPOTHESIS</a:t>
            </a:r>
            <a:endParaRPr sz="1800">
              <a:latin typeface="Krona One"/>
              <a:ea typeface="Krona One"/>
              <a:cs typeface="Krona One"/>
              <a:sym typeface="Krona One"/>
            </a:endParaRPr>
          </a:p>
        </p:txBody>
      </p:sp>
      <p:sp>
        <p:nvSpPr>
          <p:cNvPr id="534" name="Google Shape;534;gd72b06ef1b_0_906"/>
          <p:cNvSpPr txBox="1">
            <a:spLocks noGrp="1"/>
          </p:cNvSpPr>
          <p:nvPr>
            <p:ph type="body" idx="2"/>
          </p:nvPr>
        </p:nvSpPr>
        <p:spPr>
          <a:xfrm>
            <a:off x="518825" y="1819901"/>
            <a:ext cx="8015700" cy="1827000"/>
          </a:xfrm>
          <a:prstGeom prst="rect">
            <a:avLst/>
          </a:prstGeom>
          <a:noFill/>
          <a:ln>
            <a:noFill/>
          </a:ln>
        </p:spPr>
        <p:txBody>
          <a:bodyPr spcFirstLastPara="1" wrap="square" lIns="91425" tIns="45700" rIns="91425" bIns="45700" anchor="t" anchorCtr="0">
            <a:normAutofit/>
          </a:bodyPr>
          <a:lstStyle/>
          <a:p>
            <a:pPr marL="342900" lvl="0" indent="0" algn="l" rtl="0">
              <a:lnSpc>
                <a:spcPct val="100000"/>
              </a:lnSpc>
              <a:spcBef>
                <a:spcPts val="0"/>
              </a:spcBef>
              <a:spcAft>
                <a:spcPts val="0"/>
              </a:spcAft>
              <a:buNone/>
            </a:pPr>
            <a:r>
              <a:rPr lang="en-US">
                <a:latin typeface="Open Sans Light"/>
                <a:ea typeface="Open Sans Light"/>
                <a:cs typeface="Open Sans Light"/>
                <a:sym typeface="Open Sans Light"/>
              </a:rPr>
              <a:t>We </a:t>
            </a:r>
            <a:r>
              <a:rPr lang="en-US" b="1">
                <a:latin typeface="Open Sans"/>
                <a:ea typeface="Open Sans"/>
                <a:cs typeface="Open Sans"/>
                <a:sym typeface="Open Sans"/>
              </a:rPr>
              <a:t>reject the null hypothesis</a:t>
            </a:r>
            <a:r>
              <a:rPr lang="en-US">
                <a:latin typeface="Open Sans Light"/>
                <a:ea typeface="Open Sans Light"/>
                <a:cs typeface="Open Sans Light"/>
                <a:sym typeface="Open Sans Light"/>
              </a:rPr>
              <a:t> as we were able to predict future orders with an statistically significant approach.	</a:t>
            </a:r>
            <a:endParaRPr>
              <a:latin typeface="Open Sans Light"/>
              <a:ea typeface="Open Sans Light"/>
              <a:cs typeface="Open Sans Light"/>
              <a:sym typeface="Open Sans Light"/>
            </a:endParaRPr>
          </a:p>
          <a:p>
            <a:pPr marL="342900" lvl="0" indent="0" algn="l" rtl="0">
              <a:lnSpc>
                <a:spcPct val="100000"/>
              </a:lnSpc>
              <a:spcBef>
                <a:spcPts val="18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d72b06ef1b_0_742"/>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gd72b06ef1b_0_742"/>
          <p:cNvSpPr txBox="1"/>
          <p:nvPr/>
        </p:nvSpPr>
        <p:spPr>
          <a:xfrm>
            <a:off x="1100100" y="2486875"/>
            <a:ext cx="69438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REFERENCES</a:t>
            </a:r>
            <a:endParaRPr sz="3600" b="1">
              <a:solidFill>
                <a:srgbClr val="3F3F3F"/>
              </a:solidFill>
              <a:latin typeface="Krona One"/>
              <a:ea typeface="Krona One"/>
              <a:cs typeface="Krona One"/>
              <a:sym typeface="Krona One"/>
            </a:endParaRPr>
          </a:p>
        </p:txBody>
      </p:sp>
      <p:sp>
        <p:nvSpPr>
          <p:cNvPr id="541" name="Google Shape;541;gd72b06ef1b_0_742"/>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Academic bibliography</a:t>
            </a:r>
            <a:endParaRPr sz="1600">
              <a:solidFill>
                <a:srgbClr val="3F3F3F"/>
              </a:solidFill>
              <a:latin typeface="Open Sans Light"/>
              <a:ea typeface="Open Sans Light"/>
              <a:cs typeface="Open Sans Light"/>
              <a:sym typeface="Open Sans Light"/>
            </a:endParaRPr>
          </a:p>
        </p:txBody>
      </p:sp>
      <p:sp>
        <p:nvSpPr>
          <p:cNvPr id="542" name="Google Shape;542;gd72b06ef1b_0_742"/>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07</a:t>
            </a:r>
            <a:endParaRPr sz="6000" b="1">
              <a:solidFill>
                <a:srgbClr val="FFFFFF"/>
              </a:solidFill>
              <a:latin typeface="Krona One"/>
              <a:ea typeface="Krona One"/>
              <a:cs typeface="Krona One"/>
              <a:sym typeface="Kron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gd72b06ef1b_0_719"/>
          <p:cNvGrpSpPr/>
          <p:nvPr/>
        </p:nvGrpSpPr>
        <p:grpSpPr>
          <a:xfrm>
            <a:off x="8106623" y="395388"/>
            <a:ext cx="703121" cy="200195"/>
            <a:chOff x="1796800" y="4858203"/>
            <a:chExt cx="1002025" cy="285300"/>
          </a:xfrm>
        </p:grpSpPr>
        <p:sp>
          <p:nvSpPr>
            <p:cNvPr id="548" name="Google Shape;548;gd72b06ef1b_0_719"/>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gd72b06ef1b_0_719"/>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gd72b06ef1b_0_719"/>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gd72b06ef1b_0_719"/>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2" name="Google Shape;552;gd72b06ef1b_0_719"/>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553" name="Google Shape;553;gd72b06ef1b_0_719"/>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REFERENCES</a:t>
            </a:r>
            <a:endParaRPr sz="1300" b="1">
              <a:solidFill>
                <a:srgbClr val="3F3F3F"/>
              </a:solidFill>
              <a:latin typeface="Krona One"/>
              <a:ea typeface="Krona One"/>
              <a:cs typeface="Krona One"/>
              <a:sym typeface="Krona One"/>
            </a:endParaRPr>
          </a:p>
        </p:txBody>
      </p:sp>
      <p:sp>
        <p:nvSpPr>
          <p:cNvPr id="554" name="Google Shape;554;gd72b06ef1b_0_719"/>
          <p:cNvSpPr txBox="1">
            <a:spLocks noGrp="1"/>
          </p:cNvSpPr>
          <p:nvPr>
            <p:ph type="body" idx="2"/>
          </p:nvPr>
        </p:nvSpPr>
        <p:spPr>
          <a:xfrm>
            <a:off x="335450" y="975749"/>
            <a:ext cx="8015700" cy="35625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1800"/>
              </a:spcBef>
              <a:spcAft>
                <a:spcPts val="0"/>
              </a:spcAft>
              <a:buSzPts val="1200"/>
              <a:buFont typeface="Open Sans Light"/>
              <a:buChar char="●"/>
            </a:pPr>
            <a:r>
              <a:rPr lang="en-US" sz="1200">
                <a:latin typeface="Open Sans Light"/>
                <a:ea typeface="Open Sans Light"/>
                <a:cs typeface="Open Sans Light"/>
                <a:sym typeface="Open Sans Light"/>
              </a:rPr>
              <a:t>Bajari, P., Nekipelov, D., Ryan, S. P., &amp; Yang, M. (2015). Machine Learning Methods for Demand Estimation. American Economic Review, 105(5), 481-485. https://www.aeaweb.org/articles?id=10.1257/aer.p20151021</a:t>
            </a:r>
            <a:endParaRPr sz="1200">
              <a:latin typeface="Open Sans Light"/>
              <a:ea typeface="Open Sans Light"/>
              <a:cs typeface="Open Sans Light"/>
              <a:sym typeface="Open Sans Light"/>
            </a:endParaRPr>
          </a:p>
          <a:p>
            <a:pPr marL="457200" lvl="0" indent="-304800" algn="l" rtl="0">
              <a:lnSpc>
                <a:spcPct val="115000"/>
              </a:lnSpc>
              <a:spcBef>
                <a:spcPts val="1800"/>
              </a:spcBef>
              <a:spcAft>
                <a:spcPts val="0"/>
              </a:spcAft>
              <a:buSzPts val="1200"/>
              <a:buFont typeface="Open Sans Light"/>
              <a:buChar char="●"/>
            </a:pPr>
            <a:r>
              <a:rPr lang="en-US" sz="1200">
                <a:latin typeface="Open Sans Light"/>
                <a:ea typeface="Open Sans Light"/>
                <a:cs typeface="Open Sans Light"/>
                <a:sym typeface="Open Sans Light"/>
              </a:rPr>
              <a:t>H. Sang and S. Takakuwa, "A simulation-based approach for obtaining optimal order quantities of short-expiration date items at a retail store," Proceedings of the 2012 Winter Simulation Conference (WSC), Berlin, Germany, 2012, pp. 1-12, doi: 10.1109/WSC.2012.6465063. </a:t>
            </a:r>
            <a:r>
              <a:rPr lang="en-US" sz="1200" u="sng">
                <a:solidFill>
                  <a:schemeClr val="hlink"/>
                </a:solidFill>
                <a:latin typeface="Open Sans Light"/>
                <a:ea typeface="Open Sans Light"/>
                <a:cs typeface="Open Sans Light"/>
                <a:sym typeface="Open Sans Light"/>
                <a:hlinkClick r:id="rId3"/>
              </a:rPr>
              <a:t>https://waseda.pure.elsevier.com/en/publications/a-simulation-based-approach-for-obtaining-optimal-order-quantitie</a:t>
            </a:r>
            <a:endParaRPr sz="1200">
              <a:latin typeface="Open Sans Light"/>
              <a:ea typeface="Open Sans Light"/>
              <a:cs typeface="Open Sans Light"/>
              <a:sym typeface="Open Sans Light"/>
            </a:endParaRPr>
          </a:p>
          <a:p>
            <a:pPr marL="457200" lvl="0" indent="-304800" algn="l" rtl="0">
              <a:lnSpc>
                <a:spcPct val="115000"/>
              </a:lnSpc>
              <a:spcBef>
                <a:spcPts val="1800"/>
              </a:spcBef>
              <a:spcAft>
                <a:spcPts val="0"/>
              </a:spcAft>
              <a:buSzPts val="1200"/>
              <a:buFont typeface="Open Sans Light"/>
              <a:buChar char="●"/>
            </a:pPr>
            <a:r>
              <a:rPr lang="en-US" sz="1200">
                <a:latin typeface="Open Sans Light"/>
                <a:ea typeface="Open Sans Light"/>
                <a:cs typeface="Open Sans Light"/>
                <a:sym typeface="Open Sans Light"/>
              </a:rPr>
              <a:t>Krishna, A., V, A., Aich, A., &amp; Hegde, C. (2018). Sales-forecasting of Retail Stores using Machine Learning Techniques. 2018 3rd International Conference on Computational Systems and Information Technology for Sustainable Solutions (CSITSS). doi:10.1109/csitss.2018.8768765  https://ieeexplor e.ieee.org/document/8768765</a:t>
            </a:r>
            <a:endParaRPr sz="1200">
              <a:latin typeface="Open Sans Light"/>
              <a:ea typeface="Open Sans Light"/>
              <a:cs typeface="Open Sans Light"/>
              <a:sym typeface="Open Sans Light"/>
            </a:endParaRPr>
          </a:p>
          <a:p>
            <a:pPr marL="457200" lvl="0" indent="-304800" algn="l" rtl="0">
              <a:lnSpc>
                <a:spcPct val="115000"/>
              </a:lnSpc>
              <a:spcBef>
                <a:spcPts val="1800"/>
              </a:spcBef>
              <a:spcAft>
                <a:spcPts val="1000"/>
              </a:spcAft>
              <a:buSzPts val="1200"/>
              <a:buFont typeface="Open Sans Light"/>
              <a:buChar char="●"/>
            </a:pPr>
            <a:r>
              <a:rPr lang="en-US" sz="1200">
                <a:latin typeface="Open Sans Light"/>
                <a:ea typeface="Open Sans Light"/>
                <a:cs typeface="Open Sans Light"/>
                <a:sym typeface="Open Sans Light"/>
              </a:rPr>
              <a:t>Tsoumakas, G. (2019). A survey of machine learning techniques for food sales prediction. Artificial Intelligence Review, 52(1), 441-447. https://dl.acm.org/doi/abs/10.1007/s10462-018-9637-z</a:t>
            </a:r>
            <a:endParaRPr sz="1200">
              <a:latin typeface="Open Sans Light"/>
              <a:ea typeface="Open Sans Light"/>
              <a:cs typeface="Open Sans Light"/>
              <a:sym typeface="Open Sa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pSp>
        <p:nvGrpSpPr>
          <p:cNvPr id="559" name="Google Shape;559;gd72b06ef1b_0_731"/>
          <p:cNvGrpSpPr/>
          <p:nvPr/>
        </p:nvGrpSpPr>
        <p:grpSpPr>
          <a:xfrm>
            <a:off x="8106623" y="395388"/>
            <a:ext cx="703121" cy="200195"/>
            <a:chOff x="1796800" y="4858203"/>
            <a:chExt cx="1002025" cy="285300"/>
          </a:xfrm>
        </p:grpSpPr>
        <p:sp>
          <p:nvSpPr>
            <p:cNvPr id="560" name="Google Shape;560;gd72b06ef1b_0_731"/>
            <p:cNvSpPr/>
            <p:nvPr/>
          </p:nvSpPr>
          <p:spPr>
            <a:xfrm>
              <a:off x="17968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d72b06ef1b_0_731"/>
            <p:cNvSpPr/>
            <p:nvPr/>
          </p:nvSpPr>
          <p:spPr>
            <a:xfrm>
              <a:off x="19572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gd72b06ef1b_0_731"/>
            <p:cNvSpPr/>
            <p:nvPr/>
          </p:nvSpPr>
          <p:spPr>
            <a:xfrm>
              <a:off x="2258000"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gd72b06ef1b_0_731"/>
            <p:cNvSpPr/>
            <p:nvPr/>
          </p:nvSpPr>
          <p:spPr>
            <a:xfrm>
              <a:off x="2418425" y="4858203"/>
              <a:ext cx="380400" cy="285300"/>
            </a:xfrm>
            <a:prstGeom prst="parallelogram">
              <a:avLst>
                <a:gd name="adj" fmla="val 98370"/>
              </a:avLst>
            </a:pr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4" name="Google Shape;564;gd72b06ef1b_0_731"/>
          <p:cNvCxnSpPr/>
          <p:nvPr/>
        </p:nvCxnSpPr>
        <p:spPr>
          <a:xfrm rot="10800000" flipH="1">
            <a:off x="0" y="717250"/>
            <a:ext cx="9150000" cy="9300"/>
          </a:xfrm>
          <a:prstGeom prst="straightConnector1">
            <a:avLst/>
          </a:prstGeom>
          <a:noFill/>
          <a:ln w="9525" cap="flat" cmpd="sng">
            <a:solidFill>
              <a:srgbClr val="5B0F00"/>
            </a:solidFill>
            <a:prstDash val="solid"/>
            <a:round/>
            <a:headEnd type="none" w="med" len="med"/>
            <a:tailEnd type="none" w="med" len="med"/>
          </a:ln>
        </p:spPr>
      </p:cxnSp>
      <p:sp>
        <p:nvSpPr>
          <p:cNvPr id="565" name="Google Shape;565;gd72b06ef1b_0_731"/>
          <p:cNvSpPr txBox="1"/>
          <p:nvPr/>
        </p:nvSpPr>
        <p:spPr>
          <a:xfrm>
            <a:off x="130000" y="132950"/>
            <a:ext cx="756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100" b="1">
              <a:solidFill>
                <a:srgbClr val="3F3F3F"/>
              </a:solidFill>
              <a:latin typeface="Krona One"/>
              <a:ea typeface="Krona One"/>
              <a:cs typeface="Krona One"/>
              <a:sym typeface="Krona One"/>
            </a:endParaRPr>
          </a:p>
          <a:p>
            <a:pPr marL="0" lvl="0" indent="0" algn="l" rtl="0">
              <a:spcBef>
                <a:spcPts val="0"/>
              </a:spcBef>
              <a:spcAft>
                <a:spcPts val="0"/>
              </a:spcAft>
              <a:buNone/>
            </a:pPr>
            <a:r>
              <a:rPr lang="en-US" sz="2100" b="1">
                <a:solidFill>
                  <a:srgbClr val="3F3F3F"/>
                </a:solidFill>
                <a:latin typeface="Krona One"/>
                <a:ea typeface="Krona One"/>
                <a:cs typeface="Krona One"/>
                <a:sym typeface="Krona One"/>
              </a:rPr>
              <a:t>REFERENCES</a:t>
            </a:r>
            <a:endParaRPr sz="1300" b="1">
              <a:solidFill>
                <a:srgbClr val="3F3F3F"/>
              </a:solidFill>
              <a:latin typeface="Krona One"/>
              <a:ea typeface="Krona One"/>
              <a:cs typeface="Krona One"/>
              <a:sym typeface="Krona One"/>
            </a:endParaRPr>
          </a:p>
        </p:txBody>
      </p:sp>
      <p:sp>
        <p:nvSpPr>
          <p:cNvPr id="566" name="Google Shape;566;gd72b06ef1b_0_731"/>
          <p:cNvSpPr txBox="1">
            <a:spLocks noGrp="1"/>
          </p:cNvSpPr>
          <p:nvPr>
            <p:ph type="body" idx="2"/>
          </p:nvPr>
        </p:nvSpPr>
        <p:spPr>
          <a:xfrm>
            <a:off x="335450" y="975749"/>
            <a:ext cx="8015700" cy="3562500"/>
          </a:xfrm>
          <a:prstGeom prst="rect">
            <a:avLst/>
          </a:prstGeom>
          <a:noFill/>
          <a:ln>
            <a:noFill/>
          </a:ln>
        </p:spPr>
        <p:txBody>
          <a:bodyPr spcFirstLastPara="1" wrap="square" lIns="91425" tIns="45700" rIns="91425" bIns="45700" anchor="t" anchorCtr="0">
            <a:noAutofit/>
          </a:bodyPr>
          <a:lstStyle/>
          <a:p>
            <a:pPr marL="457200" lvl="0" indent="-304800" algn="l" rtl="0">
              <a:lnSpc>
                <a:spcPct val="115000"/>
              </a:lnSpc>
              <a:spcBef>
                <a:spcPts val="1800"/>
              </a:spcBef>
              <a:spcAft>
                <a:spcPts val="0"/>
              </a:spcAft>
              <a:buSzPts val="1200"/>
              <a:buFont typeface="Open Sans Light"/>
              <a:buChar char="●"/>
            </a:pPr>
            <a:r>
              <a:rPr lang="en-US" sz="1200">
                <a:latin typeface="Open Sans Light"/>
                <a:ea typeface="Open Sans Light"/>
                <a:cs typeface="Open Sans Light"/>
                <a:sym typeface="Open Sans Light"/>
              </a:rPr>
              <a:t>Y. Kaneko and K. Yada, "A Deep Learning Approach for the Prediction of Retail Store Sales," 2016 IEEE 16th International Conference on Data Mining Workshops (ICDMW), Barcelona, Spain, 2016, pp. 531-537, doi: 10.1109/ICDMW.2016.0082. https://ieeexplore.ieee.org/document/7836713</a:t>
            </a:r>
            <a:endParaRPr sz="1200">
              <a:latin typeface="Open Sans Light"/>
              <a:ea typeface="Open Sans Light"/>
              <a:cs typeface="Open Sans Light"/>
              <a:sym typeface="Open Sans Light"/>
            </a:endParaRPr>
          </a:p>
          <a:p>
            <a:pPr marL="457200" lvl="0" indent="-304800" algn="l" rtl="0">
              <a:lnSpc>
                <a:spcPct val="115000"/>
              </a:lnSpc>
              <a:spcBef>
                <a:spcPts val="1800"/>
              </a:spcBef>
              <a:spcAft>
                <a:spcPts val="0"/>
              </a:spcAft>
              <a:buSzPts val="1200"/>
              <a:buFont typeface="Open Sans Light"/>
              <a:buChar char="●"/>
            </a:pPr>
            <a:r>
              <a:rPr lang="en-US" sz="1200">
                <a:latin typeface="Open Sans Light"/>
                <a:ea typeface="Open Sans Light"/>
                <a:cs typeface="Open Sans Light"/>
                <a:sym typeface="Open Sans Light"/>
              </a:rPr>
              <a:t>Patric. M, Mykola.P, (January 2008), Food Sales Prediction: “If Only It Knew What We Know”. IEEE International Conference on Data Mining Workshops.  https://www.win.tue.nl/~mpechen/publications/pubs/MeulsteeDDDM08.pdf.</a:t>
            </a:r>
            <a:endParaRPr sz="1200">
              <a:latin typeface="Open Sans Light"/>
              <a:ea typeface="Open Sans Light"/>
              <a:cs typeface="Open Sans Light"/>
              <a:sym typeface="Open Sans Light"/>
            </a:endParaRPr>
          </a:p>
          <a:p>
            <a:pPr marL="457200" lvl="0" indent="-304800" algn="l" rtl="0">
              <a:lnSpc>
                <a:spcPct val="115000"/>
              </a:lnSpc>
              <a:spcBef>
                <a:spcPts val="1800"/>
              </a:spcBef>
              <a:spcAft>
                <a:spcPts val="1000"/>
              </a:spcAft>
              <a:buSzPts val="1200"/>
              <a:buFont typeface="Open Sans Light"/>
              <a:buChar char="●"/>
            </a:pPr>
            <a:r>
              <a:rPr lang="en-US" sz="1200">
                <a:latin typeface="Open Sans Light"/>
                <a:ea typeface="Open Sans Light"/>
                <a:cs typeface="Open Sans Light"/>
                <a:sym typeface="Open Sans Light"/>
              </a:rPr>
              <a:t>Robert.S, Christopher.D. (June 12, 2017), Predicting sales in a food store department using machine learning. KTH, School of Computer Science and Communication.  http://www.diva-portal.org/smash/get/diva2:1108597/FULLTEXT01.pdf</a:t>
            </a:r>
            <a:endParaRPr sz="1200">
              <a:latin typeface="Open Sans Light"/>
              <a:ea typeface="Open Sans Light"/>
              <a:cs typeface="Open Sans Light"/>
              <a:sym typeface="Open San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7"/>
          <p:cNvSpPr txBox="1">
            <a:spLocks noGrp="1"/>
          </p:cNvSpPr>
          <p:nvPr>
            <p:ph type="title"/>
          </p:nvPr>
        </p:nvSpPr>
        <p:spPr>
          <a:xfrm>
            <a:off x="2712100" y="3227300"/>
            <a:ext cx="6175200" cy="16800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chemeClr val="lt1"/>
              </a:buClr>
              <a:buSzPct val="112500"/>
              <a:buFont typeface="Arial"/>
              <a:buNone/>
            </a:pPr>
            <a:br>
              <a:rPr lang="en-US" sz="1600" b="0" dirty="0">
                <a:solidFill>
                  <a:srgbClr val="A6A6A6"/>
                </a:solidFill>
                <a:latin typeface="Open Sans Light"/>
                <a:ea typeface="Open Sans Light"/>
                <a:cs typeface="Open Sans Light"/>
                <a:sym typeface="Open Sans Light"/>
              </a:rPr>
            </a:br>
            <a:r>
              <a:rPr lang="en-US" sz="1600" b="0" dirty="0">
                <a:solidFill>
                  <a:srgbClr val="A6A6A6"/>
                </a:solidFill>
                <a:latin typeface="Open Sans Light"/>
                <a:ea typeface="Open Sans Light"/>
                <a:cs typeface="Open Sans Light"/>
                <a:sym typeface="Open Sans Light"/>
              </a:rPr>
              <a:t>Gowtham Gogineni</a:t>
            </a:r>
            <a:br>
              <a:rPr lang="en-US" sz="1060" b="0" dirty="0">
                <a:solidFill>
                  <a:srgbClr val="A6A6A6"/>
                </a:solidFill>
                <a:latin typeface="Open Sans Light"/>
                <a:ea typeface="Open Sans Light"/>
                <a:cs typeface="Open Sans Light"/>
                <a:sym typeface="Open Sans Light"/>
              </a:rPr>
            </a:br>
            <a:endParaRPr sz="1060" b="0" dirty="0">
              <a:solidFill>
                <a:srgbClr val="A6A6A6"/>
              </a:solidFill>
              <a:latin typeface="Open Sans Light"/>
              <a:ea typeface="Open Sans Light"/>
              <a:cs typeface="Open Sans Light"/>
              <a:sym typeface="Open Sans Light"/>
            </a:endParaRPr>
          </a:p>
        </p:txBody>
      </p:sp>
      <p:sp>
        <p:nvSpPr>
          <p:cNvPr id="572" name="Google Shape;572;p17"/>
          <p:cNvSpPr txBox="1"/>
          <p:nvPr/>
        </p:nvSpPr>
        <p:spPr>
          <a:xfrm>
            <a:off x="2283900" y="1609825"/>
            <a:ext cx="4576200" cy="8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4000" b="1">
                <a:solidFill>
                  <a:srgbClr val="B7B7B7"/>
                </a:solidFill>
                <a:latin typeface="Krona One"/>
                <a:ea typeface="Krona One"/>
                <a:cs typeface="Krona One"/>
                <a:sym typeface="Krona One"/>
              </a:rPr>
              <a:t>THANK YOU</a:t>
            </a:r>
            <a:endParaRPr sz="4000" b="1">
              <a:solidFill>
                <a:srgbClr val="B7B7B7"/>
              </a:solidFill>
              <a:latin typeface="Krona One"/>
              <a:ea typeface="Krona One"/>
              <a:cs typeface="Krona One"/>
              <a:sym typeface="Krona One"/>
            </a:endParaRPr>
          </a:p>
        </p:txBody>
      </p:sp>
      <p:sp>
        <p:nvSpPr>
          <p:cNvPr id="573" name="Google Shape;573;p17"/>
          <p:cNvSpPr/>
          <p:nvPr/>
        </p:nvSpPr>
        <p:spPr>
          <a:xfrm>
            <a:off x="0" y="2539600"/>
            <a:ext cx="5473500" cy="55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d72b06ef1b_0_14"/>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d72b06ef1b_0_14"/>
          <p:cNvSpPr txBox="1"/>
          <p:nvPr/>
        </p:nvSpPr>
        <p:spPr>
          <a:xfrm>
            <a:off x="1746750" y="2486875"/>
            <a:ext cx="56505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PURPOSE</a:t>
            </a:r>
            <a:endParaRPr sz="3600" b="1">
              <a:solidFill>
                <a:srgbClr val="3F3F3F"/>
              </a:solidFill>
              <a:latin typeface="Krona One"/>
              <a:ea typeface="Krona One"/>
              <a:cs typeface="Krona One"/>
              <a:sym typeface="Krona One"/>
            </a:endParaRPr>
          </a:p>
        </p:txBody>
      </p:sp>
      <p:sp>
        <p:nvSpPr>
          <p:cNvPr id="118" name="Google Shape;118;gd72b06ef1b_0_14"/>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What we want to achieve</a:t>
            </a:r>
            <a:endParaRPr sz="1600">
              <a:solidFill>
                <a:srgbClr val="3F3F3F"/>
              </a:solidFill>
              <a:latin typeface="Open Sans Light"/>
              <a:ea typeface="Open Sans Light"/>
              <a:cs typeface="Open Sans Light"/>
              <a:sym typeface="Open Sans Light"/>
            </a:endParaRPr>
          </a:p>
        </p:txBody>
      </p:sp>
      <p:sp>
        <p:nvSpPr>
          <p:cNvPr id="119" name="Google Shape;119;gd72b06ef1b_0_14"/>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02</a:t>
            </a:r>
            <a:endParaRPr sz="6000" b="1">
              <a:solidFill>
                <a:srgbClr val="FFFFFF"/>
              </a:solidFill>
              <a:latin typeface="Krona One"/>
              <a:ea typeface="Krona One"/>
              <a:cs typeface="Krona One"/>
              <a:sym typeface="Kron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ctrTitle"/>
          </p:nvPr>
        </p:nvSpPr>
        <p:spPr>
          <a:xfrm>
            <a:off x="530100" y="1074000"/>
            <a:ext cx="8004300" cy="42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404041"/>
              </a:buClr>
              <a:buSzPts val="2400"/>
              <a:buFont typeface="Arial"/>
              <a:buNone/>
            </a:pPr>
            <a:r>
              <a:rPr lang="en-US" sz="1800">
                <a:latin typeface="Krona One"/>
                <a:ea typeface="Krona One"/>
                <a:cs typeface="Krona One"/>
                <a:sym typeface="Krona One"/>
              </a:rPr>
              <a:t>RESEARCH QUESTION</a:t>
            </a:r>
            <a:endParaRPr/>
          </a:p>
        </p:txBody>
      </p:sp>
      <p:sp>
        <p:nvSpPr>
          <p:cNvPr id="126" name="Google Shape;126;p4"/>
          <p:cNvSpPr txBox="1">
            <a:spLocks noGrp="1"/>
          </p:cNvSpPr>
          <p:nvPr>
            <p:ph type="body" idx="2"/>
          </p:nvPr>
        </p:nvSpPr>
        <p:spPr>
          <a:xfrm>
            <a:off x="518825" y="2525731"/>
            <a:ext cx="8015700" cy="167340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800"/>
              </a:spcBef>
              <a:spcAft>
                <a:spcPts val="0"/>
              </a:spcAft>
              <a:buSzPts val="1800"/>
              <a:buNone/>
            </a:pPr>
            <a:r>
              <a:rPr lang="en-US" sz="1600">
                <a:latin typeface="Open Sans Light"/>
                <a:ea typeface="Open Sans Light"/>
                <a:cs typeface="Open Sans Light"/>
                <a:sym typeface="Open Sans Light"/>
              </a:rPr>
              <a:t>Find a model that helps predict the optimal order for a major bread company using sales trends in balance with the return rate of the product. This prediction would consider the replicability of the process on different products and routes and the possibility using various statistical tools like ARIMA, Linear Regression, Prophet, LSTM, Simple Moving Average, and XGBoost Regressor.</a:t>
            </a:r>
            <a:endParaRPr>
              <a:latin typeface="Open Sans Light"/>
              <a:ea typeface="Open Sans Light"/>
              <a:cs typeface="Open Sans Light"/>
              <a:sym typeface="Open Sans Light"/>
            </a:endParaRPr>
          </a:p>
        </p:txBody>
      </p:sp>
      <p:sp>
        <p:nvSpPr>
          <p:cNvPr id="127" name="Google Shape;127;p4"/>
          <p:cNvSpPr txBox="1"/>
          <p:nvPr/>
        </p:nvSpPr>
        <p:spPr>
          <a:xfrm>
            <a:off x="518825" y="2157100"/>
            <a:ext cx="7153800" cy="42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800" b="1">
                <a:solidFill>
                  <a:srgbClr val="3F3F3F"/>
                </a:solidFill>
                <a:latin typeface="Krona One"/>
                <a:ea typeface="Krona One"/>
                <a:cs typeface="Krona One"/>
                <a:sym typeface="Krona One"/>
              </a:rPr>
              <a:t>PURPOSE</a:t>
            </a:r>
            <a:endParaRPr sz="1800" b="1">
              <a:solidFill>
                <a:srgbClr val="3F3F3F"/>
              </a:solidFill>
              <a:latin typeface="Krona One"/>
              <a:ea typeface="Krona One"/>
              <a:cs typeface="Krona One"/>
              <a:sym typeface="Krona One"/>
            </a:endParaRPr>
          </a:p>
        </p:txBody>
      </p:sp>
      <p:sp>
        <p:nvSpPr>
          <p:cNvPr id="128" name="Google Shape;128;p4"/>
          <p:cNvSpPr txBox="1"/>
          <p:nvPr/>
        </p:nvSpPr>
        <p:spPr>
          <a:xfrm>
            <a:off x="530100" y="1422900"/>
            <a:ext cx="800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404041"/>
                </a:solidFill>
                <a:latin typeface="Open Sans Light"/>
                <a:ea typeface="Open Sans Light"/>
                <a:cs typeface="Open Sans Light"/>
                <a:sym typeface="Open Sans Light"/>
              </a:rPr>
              <a:t>How can we predict the optimal order based on sales and return rate?</a:t>
            </a:r>
            <a:endParaRPr sz="1600">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ctrTitle"/>
          </p:nvPr>
        </p:nvSpPr>
        <p:spPr>
          <a:xfrm>
            <a:off x="529827" y="759070"/>
            <a:ext cx="8004391" cy="69906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404041"/>
              </a:buClr>
              <a:buSzPts val="3000"/>
              <a:buFont typeface="Arial"/>
              <a:buNone/>
            </a:pPr>
            <a:r>
              <a:rPr lang="en-US" sz="1800">
                <a:latin typeface="Krona One"/>
                <a:ea typeface="Krona One"/>
                <a:cs typeface="Krona One"/>
                <a:sym typeface="Krona One"/>
              </a:rPr>
              <a:t>RESEARCH HYPOTHESIS</a:t>
            </a:r>
            <a:endParaRPr sz="1800">
              <a:latin typeface="Krona One"/>
              <a:ea typeface="Krona One"/>
              <a:cs typeface="Krona One"/>
              <a:sym typeface="Krona One"/>
            </a:endParaRPr>
          </a:p>
        </p:txBody>
      </p:sp>
      <p:sp>
        <p:nvSpPr>
          <p:cNvPr id="134" name="Google Shape;134;p5"/>
          <p:cNvSpPr txBox="1">
            <a:spLocks noGrp="1"/>
          </p:cNvSpPr>
          <p:nvPr>
            <p:ph type="body" idx="2"/>
          </p:nvPr>
        </p:nvSpPr>
        <p:spPr>
          <a:xfrm>
            <a:off x="518825" y="1629401"/>
            <a:ext cx="8015700" cy="1827000"/>
          </a:xfrm>
          <a:prstGeom prst="rect">
            <a:avLst/>
          </a:prstGeom>
          <a:noFill/>
          <a:ln>
            <a:noFill/>
          </a:ln>
        </p:spPr>
        <p:txBody>
          <a:bodyPr spcFirstLastPara="1" wrap="square" lIns="91425" tIns="45700" rIns="91425" bIns="45700" anchor="t" anchorCtr="0">
            <a:normAutofit/>
          </a:bodyPr>
          <a:lstStyle/>
          <a:p>
            <a:pPr marL="342900" lvl="0" indent="0" algn="l" rtl="0">
              <a:lnSpc>
                <a:spcPct val="100000"/>
              </a:lnSpc>
              <a:spcBef>
                <a:spcPts val="0"/>
              </a:spcBef>
              <a:spcAft>
                <a:spcPts val="0"/>
              </a:spcAft>
              <a:buNone/>
            </a:pPr>
            <a:r>
              <a:rPr lang="en-US" i="1">
                <a:latin typeface="Open Sans Light"/>
                <a:ea typeface="Open Sans Light"/>
                <a:cs typeface="Open Sans Light"/>
                <a:sym typeface="Open Sans Light"/>
              </a:rPr>
              <a:t>Null hypothesis:  </a:t>
            </a:r>
            <a:r>
              <a:rPr lang="en-US">
                <a:latin typeface="Open Sans Light"/>
                <a:ea typeface="Open Sans Light"/>
                <a:cs typeface="Open Sans Light"/>
                <a:sym typeface="Open Sans Light"/>
              </a:rPr>
              <a:t>The correlation between sales and returns rate used to predict an optimal order is not statistically significant.</a:t>
            </a:r>
            <a:endParaRPr>
              <a:latin typeface="Open Sans Light"/>
              <a:ea typeface="Open Sans Light"/>
              <a:cs typeface="Open Sans Light"/>
              <a:sym typeface="Open Sans Light"/>
            </a:endParaRPr>
          </a:p>
          <a:p>
            <a:pPr marL="342900" lvl="0" indent="0" algn="l" rtl="0">
              <a:lnSpc>
                <a:spcPct val="100000"/>
              </a:lnSpc>
              <a:spcBef>
                <a:spcPts val="0"/>
              </a:spcBef>
              <a:spcAft>
                <a:spcPts val="0"/>
              </a:spcAft>
              <a:buNone/>
            </a:pPr>
            <a:endParaRPr>
              <a:latin typeface="Open Sans Light"/>
              <a:ea typeface="Open Sans Light"/>
              <a:cs typeface="Open Sans Light"/>
              <a:sym typeface="Open Sans Light"/>
            </a:endParaRPr>
          </a:p>
          <a:p>
            <a:pPr marL="342900" lvl="0" indent="0" algn="l" rtl="0">
              <a:lnSpc>
                <a:spcPct val="100000"/>
              </a:lnSpc>
              <a:spcBef>
                <a:spcPts val="1800"/>
              </a:spcBef>
              <a:spcAft>
                <a:spcPts val="0"/>
              </a:spcAft>
              <a:buNone/>
            </a:pPr>
            <a:r>
              <a:rPr lang="en-US" i="1">
                <a:latin typeface="Open Sans Light"/>
                <a:ea typeface="Open Sans Light"/>
                <a:cs typeface="Open Sans Light"/>
                <a:sym typeface="Open Sans Light"/>
              </a:rPr>
              <a:t>Alternate hypothesis: </a:t>
            </a:r>
            <a:r>
              <a:rPr lang="en-US">
                <a:latin typeface="Open Sans Light"/>
                <a:ea typeface="Open Sans Light"/>
                <a:cs typeface="Open Sans Light"/>
                <a:sym typeface="Open Sans Light"/>
              </a:rPr>
              <a:t>The correlation between sales and returns rate used to predict an optimal order is statistically significant.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d72b06ef1b_0_131"/>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d72b06ef1b_0_131"/>
          <p:cNvSpPr txBox="1"/>
          <p:nvPr/>
        </p:nvSpPr>
        <p:spPr>
          <a:xfrm>
            <a:off x="1746750" y="2486875"/>
            <a:ext cx="56505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METHODOLOGY</a:t>
            </a:r>
            <a:endParaRPr sz="3600" b="1">
              <a:solidFill>
                <a:srgbClr val="3F3F3F"/>
              </a:solidFill>
              <a:latin typeface="Krona One"/>
              <a:ea typeface="Krona One"/>
              <a:cs typeface="Krona One"/>
              <a:sym typeface="Krona One"/>
            </a:endParaRPr>
          </a:p>
        </p:txBody>
      </p:sp>
      <p:sp>
        <p:nvSpPr>
          <p:cNvPr id="141" name="Google Shape;141;gd72b06ef1b_0_131"/>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How the project was structured</a:t>
            </a:r>
            <a:endParaRPr sz="1600">
              <a:solidFill>
                <a:srgbClr val="3F3F3F"/>
              </a:solidFill>
              <a:latin typeface="Open Sans Light"/>
              <a:ea typeface="Open Sans Light"/>
              <a:cs typeface="Open Sans Light"/>
              <a:sym typeface="Open Sans Light"/>
            </a:endParaRPr>
          </a:p>
        </p:txBody>
      </p:sp>
      <p:sp>
        <p:nvSpPr>
          <p:cNvPr id="142" name="Google Shape;142;gd72b06ef1b_0_131"/>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03</a:t>
            </a:r>
            <a:endParaRPr sz="6000" b="1">
              <a:solidFill>
                <a:srgbClr val="FFFFFF"/>
              </a:solidFill>
              <a:latin typeface="Krona One"/>
              <a:ea typeface="Krona One"/>
              <a:cs typeface="Krona One"/>
              <a:sym typeface="Krona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d72b06ef1b_0_672"/>
          <p:cNvSpPr/>
          <p:nvPr/>
        </p:nvSpPr>
        <p:spPr>
          <a:xfrm>
            <a:off x="3000" y="2444900"/>
            <a:ext cx="9144000" cy="60300"/>
          </a:xfrm>
          <a:prstGeom prst="rect">
            <a:avLst/>
          </a:pr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d72b06ef1b_0_672"/>
          <p:cNvSpPr/>
          <p:nvPr/>
        </p:nvSpPr>
        <p:spPr>
          <a:xfrm>
            <a:off x="1574250" y="2032408"/>
            <a:ext cx="886298" cy="88528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5B0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rgbClr val="FFFFFF"/>
                </a:solidFill>
                <a:latin typeface="Krona One"/>
                <a:ea typeface="Krona One"/>
                <a:cs typeface="Krona One"/>
                <a:sym typeface="Krona One"/>
              </a:rPr>
              <a:t>1</a:t>
            </a:r>
            <a:endParaRPr sz="2800" b="1">
              <a:solidFill>
                <a:srgbClr val="FFFFFF"/>
              </a:solidFill>
              <a:latin typeface="Krona One"/>
              <a:ea typeface="Krona One"/>
              <a:cs typeface="Krona One"/>
              <a:sym typeface="Krona One"/>
            </a:endParaRPr>
          </a:p>
        </p:txBody>
      </p:sp>
      <p:sp>
        <p:nvSpPr>
          <p:cNvPr id="149" name="Google Shape;149;gd72b06ef1b_0_672"/>
          <p:cNvSpPr/>
          <p:nvPr/>
        </p:nvSpPr>
        <p:spPr>
          <a:xfrm>
            <a:off x="2857662" y="2032444"/>
            <a:ext cx="886274" cy="885216"/>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5B0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rgbClr val="EFEFEF"/>
                </a:solidFill>
                <a:latin typeface="Krona One"/>
                <a:ea typeface="Krona One"/>
                <a:cs typeface="Krona One"/>
                <a:sym typeface="Krona One"/>
              </a:rPr>
              <a:t>2</a:t>
            </a:r>
            <a:endParaRPr sz="2800">
              <a:solidFill>
                <a:srgbClr val="EFEFEF"/>
              </a:solidFill>
            </a:endParaRPr>
          </a:p>
        </p:txBody>
      </p:sp>
      <p:sp>
        <p:nvSpPr>
          <p:cNvPr id="150" name="Google Shape;150;gd72b06ef1b_0_672"/>
          <p:cNvSpPr/>
          <p:nvPr/>
        </p:nvSpPr>
        <p:spPr>
          <a:xfrm>
            <a:off x="4141050" y="2032422"/>
            <a:ext cx="886274" cy="885256"/>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5B0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rgbClr val="EFEFEF"/>
                </a:solidFill>
                <a:latin typeface="Krona One"/>
                <a:ea typeface="Krona One"/>
                <a:cs typeface="Krona One"/>
                <a:sym typeface="Krona One"/>
              </a:rPr>
              <a:t>3</a:t>
            </a:r>
            <a:endParaRPr sz="2800">
              <a:solidFill>
                <a:srgbClr val="EFEFEF"/>
              </a:solidFill>
            </a:endParaRPr>
          </a:p>
        </p:txBody>
      </p:sp>
      <p:sp>
        <p:nvSpPr>
          <p:cNvPr id="151" name="Google Shape;151;gd72b06ef1b_0_672"/>
          <p:cNvSpPr/>
          <p:nvPr/>
        </p:nvSpPr>
        <p:spPr>
          <a:xfrm>
            <a:off x="5424399" y="2032423"/>
            <a:ext cx="886274" cy="885232"/>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5B0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rgbClr val="EFEFEF"/>
                </a:solidFill>
                <a:latin typeface="Krona One"/>
                <a:ea typeface="Krona One"/>
                <a:cs typeface="Krona One"/>
                <a:sym typeface="Krona One"/>
              </a:rPr>
              <a:t>4</a:t>
            </a:r>
            <a:endParaRPr sz="2800">
              <a:solidFill>
                <a:srgbClr val="EFEFEF"/>
              </a:solidFill>
            </a:endParaRPr>
          </a:p>
        </p:txBody>
      </p:sp>
      <p:sp>
        <p:nvSpPr>
          <p:cNvPr id="152" name="Google Shape;152;gd72b06ef1b_0_672"/>
          <p:cNvSpPr/>
          <p:nvPr/>
        </p:nvSpPr>
        <p:spPr>
          <a:xfrm>
            <a:off x="6707788" y="2032422"/>
            <a:ext cx="886274" cy="885256"/>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5B0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rgbClr val="EFEFEF"/>
                </a:solidFill>
                <a:latin typeface="Krona One"/>
                <a:ea typeface="Krona One"/>
                <a:cs typeface="Krona One"/>
                <a:sym typeface="Krona One"/>
              </a:rPr>
              <a:t>5</a:t>
            </a:r>
            <a:endParaRPr sz="2800">
              <a:solidFill>
                <a:srgbClr val="EFEFEF"/>
              </a:solidFill>
            </a:endParaRPr>
          </a:p>
        </p:txBody>
      </p:sp>
      <p:sp>
        <p:nvSpPr>
          <p:cNvPr id="153" name="Google Shape;153;gd72b06ef1b_0_672"/>
          <p:cNvSpPr txBox="1"/>
          <p:nvPr/>
        </p:nvSpPr>
        <p:spPr>
          <a:xfrm>
            <a:off x="1045100" y="3010001"/>
            <a:ext cx="19446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DATA</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COLLECTION</a:t>
            </a:r>
            <a:endParaRPr sz="1600" b="1">
              <a:solidFill>
                <a:srgbClr val="3F3F3F"/>
              </a:solidFill>
              <a:latin typeface="Krona One"/>
              <a:ea typeface="Krona One"/>
              <a:cs typeface="Krona One"/>
              <a:sym typeface="Krona One"/>
            </a:endParaRPr>
          </a:p>
        </p:txBody>
      </p:sp>
      <p:sp>
        <p:nvSpPr>
          <p:cNvPr id="154" name="Google Shape;154;gd72b06ef1b_0_672"/>
          <p:cNvSpPr txBox="1"/>
          <p:nvPr/>
        </p:nvSpPr>
        <p:spPr>
          <a:xfrm>
            <a:off x="2328500" y="1303692"/>
            <a:ext cx="19446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DATA</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CLEANING</a:t>
            </a:r>
            <a:endParaRPr sz="1600" b="1">
              <a:solidFill>
                <a:srgbClr val="3F3F3F"/>
              </a:solidFill>
              <a:latin typeface="Krona One"/>
              <a:ea typeface="Krona One"/>
              <a:cs typeface="Krona One"/>
              <a:sym typeface="Krona One"/>
            </a:endParaRPr>
          </a:p>
        </p:txBody>
      </p:sp>
      <p:sp>
        <p:nvSpPr>
          <p:cNvPr id="155" name="Google Shape;155;gd72b06ef1b_0_672"/>
          <p:cNvSpPr txBox="1"/>
          <p:nvPr/>
        </p:nvSpPr>
        <p:spPr>
          <a:xfrm>
            <a:off x="3496150" y="3048900"/>
            <a:ext cx="22065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DATA</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PROCESSING</a:t>
            </a:r>
            <a:endParaRPr sz="1600" b="1">
              <a:solidFill>
                <a:srgbClr val="3F3F3F"/>
              </a:solidFill>
              <a:latin typeface="Krona One"/>
              <a:ea typeface="Krona One"/>
              <a:cs typeface="Krona One"/>
              <a:sym typeface="Krona One"/>
            </a:endParaRPr>
          </a:p>
        </p:txBody>
      </p:sp>
      <p:sp>
        <p:nvSpPr>
          <p:cNvPr id="156" name="Google Shape;156;gd72b06ef1b_0_672"/>
          <p:cNvSpPr txBox="1"/>
          <p:nvPr/>
        </p:nvSpPr>
        <p:spPr>
          <a:xfrm>
            <a:off x="4895238" y="1346192"/>
            <a:ext cx="19446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MODEL</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TESTING</a:t>
            </a:r>
            <a:endParaRPr sz="1600" b="1">
              <a:solidFill>
                <a:srgbClr val="3F3F3F"/>
              </a:solidFill>
              <a:latin typeface="Krona One"/>
              <a:ea typeface="Krona One"/>
              <a:cs typeface="Krona One"/>
              <a:sym typeface="Krona One"/>
            </a:endParaRPr>
          </a:p>
        </p:txBody>
      </p:sp>
      <p:sp>
        <p:nvSpPr>
          <p:cNvPr id="157" name="Google Shape;157;gd72b06ef1b_0_672"/>
          <p:cNvSpPr txBox="1"/>
          <p:nvPr/>
        </p:nvSpPr>
        <p:spPr>
          <a:xfrm>
            <a:off x="6047675" y="3048900"/>
            <a:ext cx="2206500" cy="6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3F3F3F"/>
                </a:solidFill>
                <a:latin typeface="Krona One"/>
                <a:ea typeface="Krona One"/>
                <a:cs typeface="Krona One"/>
                <a:sym typeface="Krona One"/>
              </a:rPr>
              <a:t>COMPARE</a:t>
            </a:r>
            <a:endParaRPr sz="1600" b="1">
              <a:solidFill>
                <a:srgbClr val="3F3F3F"/>
              </a:solidFill>
              <a:latin typeface="Krona One"/>
              <a:ea typeface="Krona One"/>
              <a:cs typeface="Krona One"/>
              <a:sym typeface="Krona One"/>
            </a:endParaRPr>
          </a:p>
          <a:p>
            <a:pPr marL="0" lvl="0" indent="0" algn="ctr" rtl="0">
              <a:spcBef>
                <a:spcPts val="0"/>
              </a:spcBef>
              <a:spcAft>
                <a:spcPts val="0"/>
              </a:spcAft>
              <a:buNone/>
            </a:pPr>
            <a:r>
              <a:rPr lang="en-US" sz="1600" b="1">
                <a:solidFill>
                  <a:srgbClr val="3F3F3F"/>
                </a:solidFill>
                <a:latin typeface="Krona One"/>
                <a:ea typeface="Krona One"/>
                <a:cs typeface="Krona One"/>
                <a:sym typeface="Krona One"/>
              </a:rPr>
              <a:t>RESULTS</a:t>
            </a:r>
            <a:endParaRPr sz="1600" b="1">
              <a:solidFill>
                <a:srgbClr val="3F3F3F"/>
              </a:solidFill>
              <a:latin typeface="Krona One"/>
              <a:ea typeface="Krona One"/>
              <a:cs typeface="Krona One"/>
              <a:sym typeface="Krona O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d72b06ef1b_0_138"/>
          <p:cNvSpPr/>
          <p:nvPr/>
        </p:nvSpPr>
        <p:spPr>
          <a:xfrm>
            <a:off x="3789300" y="888680"/>
            <a:ext cx="1565400" cy="1565400"/>
          </a:xfrm>
          <a:prstGeom prst="ellipse">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d72b06ef1b_0_138"/>
          <p:cNvSpPr txBox="1"/>
          <p:nvPr/>
        </p:nvSpPr>
        <p:spPr>
          <a:xfrm>
            <a:off x="1100100" y="2486875"/>
            <a:ext cx="6943800" cy="12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solidFill>
                  <a:srgbClr val="3F3F3F"/>
                </a:solidFill>
                <a:latin typeface="Krona One"/>
                <a:ea typeface="Krona One"/>
                <a:cs typeface="Krona One"/>
                <a:sym typeface="Krona One"/>
              </a:rPr>
              <a:t>DATA PROCESSING</a:t>
            </a:r>
            <a:endParaRPr sz="3600" b="1">
              <a:solidFill>
                <a:srgbClr val="3F3F3F"/>
              </a:solidFill>
              <a:latin typeface="Krona One"/>
              <a:ea typeface="Krona One"/>
              <a:cs typeface="Krona One"/>
              <a:sym typeface="Krona One"/>
            </a:endParaRPr>
          </a:p>
        </p:txBody>
      </p:sp>
      <p:sp>
        <p:nvSpPr>
          <p:cNvPr id="164" name="Google Shape;164;gd72b06ef1b_0_138"/>
          <p:cNvSpPr txBox="1"/>
          <p:nvPr/>
        </p:nvSpPr>
        <p:spPr>
          <a:xfrm>
            <a:off x="2406450" y="3357775"/>
            <a:ext cx="4331100" cy="5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3F3F3F"/>
                </a:solidFill>
                <a:latin typeface="Open Sans Light"/>
                <a:ea typeface="Open Sans Light"/>
                <a:cs typeface="Open Sans Light"/>
                <a:sym typeface="Open Sans Light"/>
              </a:rPr>
              <a:t>Statistic summary and data cleaning</a:t>
            </a:r>
            <a:endParaRPr sz="1600">
              <a:solidFill>
                <a:srgbClr val="3F3F3F"/>
              </a:solidFill>
              <a:latin typeface="Open Sans Light"/>
              <a:ea typeface="Open Sans Light"/>
              <a:cs typeface="Open Sans Light"/>
              <a:sym typeface="Open Sans Light"/>
            </a:endParaRPr>
          </a:p>
        </p:txBody>
      </p:sp>
      <p:sp>
        <p:nvSpPr>
          <p:cNvPr id="165" name="Google Shape;165;gd72b06ef1b_0_138"/>
          <p:cNvSpPr txBox="1"/>
          <p:nvPr/>
        </p:nvSpPr>
        <p:spPr>
          <a:xfrm>
            <a:off x="2406450" y="1245830"/>
            <a:ext cx="4331100" cy="8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FFFFFF"/>
                </a:solidFill>
                <a:latin typeface="Krona One"/>
                <a:ea typeface="Krona One"/>
                <a:cs typeface="Krona One"/>
                <a:sym typeface="Krona One"/>
              </a:rPr>
              <a:t>04</a:t>
            </a:r>
            <a:endParaRPr sz="6000" b="1">
              <a:solidFill>
                <a:srgbClr val="FFFFFF"/>
              </a:solidFill>
              <a:latin typeface="Krona One"/>
              <a:ea typeface="Krona One"/>
              <a:cs typeface="Krona One"/>
              <a:sym typeface="Krona One"/>
            </a:endParaRPr>
          </a:p>
        </p:txBody>
      </p:sp>
    </p:spTree>
  </p:cSld>
  <p:clrMapOvr>
    <a:masterClrMapping/>
  </p:clrMapOvr>
</p:sld>
</file>

<file path=ppt/theme/theme1.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859</Words>
  <Application>Microsoft Office PowerPoint</Application>
  <PresentationFormat>On-screen Show (16:9)</PresentationFormat>
  <Paragraphs>136</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Open Sans Light</vt:lpstr>
      <vt:lpstr>Calibri</vt:lpstr>
      <vt:lpstr>Arial</vt:lpstr>
      <vt:lpstr>Noto Sans Symbols</vt:lpstr>
      <vt:lpstr>Open Sans</vt:lpstr>
      <vt:lpstr>Krona One</vt:lpstr>
      <vt:lpstr>Main</vt:lpstr>
      <vt:lpstr>PREDICTING OPTIMAL ORDER QUANTITY TO IMPROVE RETURN RATE ON CRITICAL PRODUCTS</vt:lpstr>
      <vt:lpstr>PowerPoint Presentation</vt:lpstr>
      <vt:lpstr>PowerPoint Presentation</vt:lpstr>
      <vt:lpstr>PowerPoint Presentation</vt:lpstr>
      <vt:lpstr>RESEARCH QUESTION</vt:lpstr>
      <vt:lpstr>RESEARCH HYPOTHESIS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vt:lpstr>
      <vt:lpstr>PowerPoint Presentation</vt:lpstr>
      <vt:lpstr>PowerPoint Presentation</vt:lpstr>
      <vt:lpstr>PowerPoint Presentation</vt:lpstr>
      <vt:lpstr> Gowtham Gogineni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INFO-I501</dc:title>
  <dc:creator>Weaver, Sarah Adel</dc:creator>
  <cp:lastModifiedBy>Gogineni, Gowtham</cp:lastModifiedBy>
  <cp:revision>2</cp:revision>
  <dcterms:created xsi:type="dcterms:W3CDTF">2021-04-08T16:34:54Z</dcterms:created>
  <dcterms:modified xsi:type="dcterms:W3CDTF">2021-07-14T04:39:44Z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